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9"/>
  </p:notesMasterIdLst>
  <p:sldIdLst>
    <p:sldId id="256" r:id="rId9"/>
    <p:sldId id="296" r:id="rId10"/>
    <p:sldId id="300" r:id="rId11"/>
    <p:sldId id="295" r:id="rId12"/>
    <p:sldId id="299" r:id="rId13"/>
    <p:sldId id="297" r:id="rId14"/>
    <p:sldId id="298" r:id="rId15"/>
    <p:sldId id="282" r:id="rId16"/>
    <p:sldId id="283" r:id="rId17"/>
    <p:sldId id="284" r:id="rId18"/>
    <p:sldId id="302" r:id="rId19"/>
    <p:sldId id="303" r:id="rId20"/>
    <p:sldId id="304" r:id="rId21"/>
    <p:sldId id="305" r:id="rId22"/>
    <p:sldId id="306" r:id="rId23"/>
    <p:sldId id="308" r:id="rId24"/>
    <p:sldId id="307" r:id="rId25"/>
    <p:sldId id="288" r:id="rId26"/>
    <p:sldId id="289" r:id="rId27"/>
    <p:sldId id="287" r:id="rId2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A" initials="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3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10" autoAdjust="0"/>
    <p:restoredTop sz="95596" autoAdjust="0"/>
  </p:normalViewPr>
  <p:slideViewPr>
    <p:cSldViewPr>
      <p:cViewPr>
        <p:scale>
          <a:sx n="96" d="100"/>
          <a:sy n="96" d="100"/>
        </p:scale>
        <p:origin x="-4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C0E6A6-7F7D-4022-AE4F-40070F7D1D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31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2D015-5A11-4487-99FB-49809C15B99A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20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0"/>
            <a:ext cx="762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75"/>
            <a:ext cx="762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9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19075"/>
            <a:ext cx="2181225" cy="5495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8125" y="219075"/>
            <a:ext cx="6391275" cy="5495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2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9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82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8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0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6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0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2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30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62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60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49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66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16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47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9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3884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8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49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2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7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64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5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4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67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62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4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6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51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8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23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26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09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97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43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78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77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8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83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50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56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44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66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14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96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2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92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79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52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47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75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88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04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76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13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27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0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52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32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41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95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601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1447800" cy="6553200"/>
          </a:xfrm>
        </p:spPr>
        <p:txBody>
          <a:bodyPr/>
          <a:lstStyle>
            <a:lvl1pPr algn="ctr">
              <a:defRPr>
                <a:solidFill>
                  <a:srgbClr val="666633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6019800"/>
            <a:ext cx="5257800" cy="381000"/>
          </a:xfrm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177E4D-293E-46E2-94D7-B1CE39CAB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47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6470-0E55-4591-819A-C527CDBA8B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3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82096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70E4-1143-41D2-8FD2-8507ACA8A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80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700" y="533400"/>
            <a:ext cx="285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B53AA-B5EF-4A0D-9E4E-7B581A0880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2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3BD52-A736-4D62-A9BB-12DDFBD38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8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7B423-D4F8-42E8-8E1F-58DDED934A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158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D340-0D66-4A8E-B8BB-ED05CBD0A4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52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BD0EF-2BB1-4AF4-8532-3A6E5B5AF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98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5B7D4-7C89-42A8-BEE4-47430B0366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74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F58D-BB8C-492D-B98B-0704C28D60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6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1771650" cy="6553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1625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EDD5-CEB8-4EF9-8497-0B5726E13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9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899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75"/>
            <a:ext cx="8724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2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0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1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9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0" y="15240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533400"/>
            <a:ext cx="586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B2F13-1FC3-40C4-BF80-3B8B14EC4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2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66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66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66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66633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prom.ua/Radon.html" TargetMode="External"/><Relationship Id="rId13" Type="http://schemas.openxmlformats.org/officeDocument/2006/relationships/hyperlink" Target="http://alfapol.ru/zaschita-ot-radona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://www.ua.all.biz/buy/goods/?group=1010054" TargetMode="External"/><Relationship Id="rId12" Type="http://schemas.openxmlformats.org/officeDocument/2006/relationships/hyperlink" Target="http://www.stroyremportal.ru/teplo/2.html" TargetMode="External"/><Relationship Id="rId17" Type="http://schemas.openxmlformats.org/officeDocument/2006/relationships/hyperlink" Target="http://www.adamantltd.ru/materials/gidroiz/geomembranes/radon/" TargetMode="External"/><Relationship Id="rId2" Type="http://schemas.openxmlformats.org/officeDocument/2006/relationships/image" Target="../media/image31.jpeg"/><Relationship Id="rId16" Type="http://schemas.openxmlformats.org/officeDocument/2006/relationships/hyperlink" Target="http://www.infobaza.by/article/prom/zaschita-zdaniy/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://enigmapro.com.ua/product_list/group_473317" TargetMode="External"/><Relationship Id="rId11" Type="http://schemas.openxmlformats.org/officeDocument/2006/relationships/hyperlink" Target="http://doza.net.ua/" TargetMode="External"/><Relationship Id="rId5" Type="http://schemas.openxmlformats.org/officeDocument/2006/relationships/image" Target="../media/image34.jpeg"/><Relationship Id="rId15" Type="http://schemas.openxmlformats.org/officeDocument/2006/relationships/hyperlink" Target="http://vperedi.ru/archives/9" TargetMode="External"/><Relationship Id="rId10" Type="http://schemas.openxmlformats.org/officeDocument/2006/relationships/hyperlink" Target="http://zapadpribor.com/index.php?page=product&amp;id=5906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://www.postavka-kip.ru/items/005851.html" TargetMode="External"/><Relationship Id="rId14" Type="http://schemas.openxmlformats.org/officeDocument/2006/relationships/hyperlink" Target="http://www.eurocos.ru/alfapol-smesi/stati/radon/1365-zashhita-ot-radona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1052735"/>
            <a:ext cx="8136904" cy="1375767"/>
          </a:xfrm>
        </p:spPr>
        <p:txBody>
          <a:bodyPr/>
          <a:lstStyle/>
          <a:p>
            <a:r>
              <a:rPr lang="uk-UA" sz="8000" b="1" i="1" dirty="0">
                <a:latin typeface="Gabriola" pitchFamily="82" charset="0"/>
              </a:rPr>
              <a:t>Радон: міфи і реальність</a:t>
            </a:r>
            <a:endParaRPr lang="uk-UA" sz="8000" b="1" i="1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200" b="1" dirty="0"/>
              <a:t>Корисні застосування радону</a:t>
            </a:r>
            <a:endParaRPr lang="ru-RU" sz="3200" i="1" dirty="0">
              <a:latin typeface="Bookman Old Style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195" name="Picture 3" descr="D:\Мои документы\работа\виховна_робота\виховна_робота_2011-2012\радон\434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321202" cy="15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744961"/>
            <a:ext cx="2223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1800" b="1" u="sng" dirty="0">
                <a:solidFill>
                  <a:schemeClr val="tx1">
                    <a:lumMod val="50000"/>
                  </a:schemeClr>
                </a:solidFill>
              </a:rPr>
              <a:t>Медицина</a:t>
            </a:r>
            <a:r>
              <a:rPr lang="uk-UA" sz="1800" b="1" dirty="0">
                <a:solidFill>
                  <a:schemeClr val="tx1">
                    <a:lumMod val="50000"/>
                  </a:schemeClr>
                </a:solidFill>
              </a:rPr>
              <a:t>: радонові ванни при різних захворюваннях</a:t>
            </a:r>
            <a:endParaRPr lang="ru-RU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691449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1800" b="1" u="sng" dirty="0"/>
              <a:t>Сільське господарство</a:t>
            </a:r>
            <a:r>
              <a:rPr lang="uk-UA" sz="1800" b="1" dirty="0"/>
              <a:t>: для активації кормів</a:t>
            </a:r>
            <a:r>
              <a:rPr lang="uk-UA" sz="1800" dirty="0"/>
              <a:t> </a:t>
            </a:r>
            <a:r>
              <a:rPr lang="uk-UA" sz="1800" b="1" dirty="0"/>
              <a:t>домашніх тварин</a:t>
            </a:r>
            <a:endParaRPr lang="uk-UA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288346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1800" b="1" u="sng" dirty="0">
                <a:solidFill>
                  <a:srgbClr val="4D4D4D"/>
                </a:solidFill>
              </a:rPr>
              <a:t>Металургія</a:t>
            </a:r>
            <a:r>
              <a:rPr lang="uk-UA" sz="1800" b="1" dirty="0">
                <a:solidFill>
                  <a:srgbClr val="4D4D4D"/>
                </a:solidFill>
              </a:rPr>
              <a:t>: для визначення швидкості газових потоків</a:t>
            </a:r>
            <a:r>
              <a:rPr lang="ru-RU" sz="1800" dirty="0">
                <a:solidFill>
                  <a:srgbClr val="4D4D4D"/>
                </a:solidFill>
              </a:rPr>
              <a:t> </a:t>
            </a:r>
            <a:endParaRPr lang="ru-RU" sz="1800" dirty="0">
              <a:solidFill>
                <a:srgbClr val="4D4D4D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291085" cy="17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51" y="1149512"/>
            <a:ext cx="1781945" cy="15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704" y="558924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1800" b="1" u="sng" dirty="0">
                <a:solidFill>
                  <a:schemeClr val="tx1">
                    <a:lumMod val="50000"/>
                  </a:schemeClr>
                </a:solidFill>
              </a:rPr>
              <a:t>Геологія</a:t>
            </a:r>
            <a:r>
              <a:rPr lang="uk-UA" sz="1800" b="1" dirty="0">
                <a:solidFill>
                  <a:schemeClr val="tx1">
                    <a:lumMod val="50000"/>
                  </a:schemeClr>
                </a:solidFill>
              </a:rPr>
              <a:t>: для знаходження покладів радіоактивних елементів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12770" y="5713540"/>
            <a:ext cx="2790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1800" b="1" u="sng" dirty="0">
                <a:solidFill>
                  <a:srgbClr val="4D4D4D"/>
                </a:solidFill>
              </a:rPr>
              <a:t>Сейсмологія</a:t>
            </a:r>
            <a:r>
              <a:rPr lang="uk-UA" sz="1800" b="1" dirty="0">
                <a:solidFill>
                  <a:srgbClr val="4D4D4D"/>
                </a:solidFill>
              </a:rPr>
              <a:t>: для прогнозування землетрусів</a:t>
            </a:r>
            <a:r>
              <a:rPr lang="ru-RU" sz="1800" dirty="0">
                <a:solidFill>
                  <a:srgbClr val="4D4D4D"/>
                </a:solidFill>
              </a:rPr>
              <a:t> </a:t>
            </a:r>
            <a:endParaRPr lang="ru-RU" sz="1800" dirty="0">
              <a:solidFill>
                <a:srgbClr val="4D4D4D"/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4"/>
          <a:stretch/>
        </p:blipFill>
        <p:spPr bwMode="auto">
          <a:xfrm>
            <a:off x="2129881" y="3983691"/>
            <a:ext cx="2334107" cy="16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1" b="7706"/>
          <a:stretch/>
        </p:blipFill>
        <p:spPr bwMode="auto">
          <a:xfrm>
            <a:off x="5724128" y="4152552"/>
            <a:ext cx="2133600" cy="156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 rot="16200000">
            <a:off x="3020244" y="-1932012"/>
            <a:ext cx="1447800" cy="6553200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Радон в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Кіровограді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міфи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реальність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5856" y="2492896"/>
            <a:ext cx="5431904" cy="3672408"/>
          </a:xfrm>
        </p:spPr>
        <p:txBody>
          <a:bodyPr/>
          <a:lstStyle/>
          <a:p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Група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2. </a:t>
            </a:r>
            <a:r>
              <a:rPr lang="ru-RU" b="0" i="1" u="sng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Порівняльний</a:t>
            </a:r>
            <a:r>
              <a:rPr lang="ru-RU" b="0" i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аналіз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онкозахворюваності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населення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різних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районів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міста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та </a:t>
            </a:r>
            <a:r>
              <a:rPr lang="ru-RU" b="0" i="1" u="sng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вмісту</a:t>
            </a:r>
            <a:r>
              <a:rPr lang="ru-RU" b="0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b="0" i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радону</a:t>
            </a:r>
            <a:r>
              <a:rPr lang="ru-RU" b="0" i="1" dirty="0" smtClean="0">
                <a:solidFill>
                  <a:srgbClr val="444444"/>
                </a:solidFill>
                <a:latin typeface="Arial Black" pitchFamily="34" charset="0"/>
              </a:rPr>
              <a:t>.</a:t>
            </a:r>
          </a:p>
          <a:p>
            <a:endParaRPr lang="ru-RU" b="0" i="1" dirty="0">
              <a:solidFill>
                <a:srgbClr val="444444"/>
              </a:solidFill>
              <a:effectLst/>
              <a:latin typeface="Arial Black" pitchFamily="34" charset="0"/>
            </a:endParaRPr>
          </a:p>
          <a:p>
            <a:endParaRPr lang="ru-RU" b="0" i="1" dirty="0" smtClean="0">
              <a:solidFill>
                <a:srgbClr val="444444"/>
              </a:solidFill>
              <a:latin typeface="Arial Black" pitchFamily="34" charset="0"/>
            </a:endParaRPr>
          </a:p>
          <a:p>
            <a:pPr algn="r"/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Навчально-виховне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об‘єднання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–                                                 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загальноосвітнья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школа </a:t>
            </a:r>
          </a:p>
          <a:p>
            <a:pPr algn="r"/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І-ІІІ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ступенів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№31</a:t>
            </a:r>
          </a:p>
          <a:p>
            <a:pPr algn="r"/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з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гімназійними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класами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, </a:t>
            </a:r>
          </a:p>
          <a:p>
            <a:pPr algn="r"/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центр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дитячої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та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юнацької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творчості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   </a:t>
            </a:r>
          </a:p>
          <a:p>
            <a:pPr algn="r"/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«</a:t>
            </a:r>
            <a:r>
              <a:rPr lang="ru-RU" sz="1400" b="0" i="1" dirty="0" err="1" smtClean="0">
                <a:solidFill>
                  <a:srgbClr val="444444"/>
                </a:solidFill>
                <a:effectLst/>
                <a:latin typeface="Arial Black" pitchFamily="34" charset="0"/>
              </a:rPr>
              <a:t>Сузір‘я</a:t>
            </a:r>
            <a:r>
              <a:rPr lang="ru-RU" sz="1400" b="0" i="1" dirty="0" smtClean="0">
                <a:solidFill>
                  <a:srgbClr val="444444"/>
                </a:solidFill>
                <a:effectLst/>
                <a:latin typeface="Arial Black" pitchFamily="34" charset="0"/>
              </a:rPr>
              <a:t>»</a:t>
            </a:r>
          </a:p>
          <a:p>
            <a:endParaRPr lang="ru-RU" sz="1400" b="0" i="1" dirty="0" smtClean="0">
              <a:solidFill>
                <a:srgbClr val="444444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375757" y="620689"/>
            <a:ext cx="2376264" cy="6120679"/>
          </a:xfrm>
        </p:spPr>
        <p:txBody>
          <a:bodyPr/>
          <a:lstStyle/>
          <a:p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вчителі кафедри хімії та біології</a:t>
            </a: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Ларіонова Т.І</a:t>
            </a: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.,</a:t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1400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Дробаха</a:t>
            </a: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Н.І</a:t>
            </a: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Марченко </a:t>
            </a: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А.Г.</a:t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4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учні</a:t>
            </a:r>
            <a:r>
              <a:rPr lang="ru-RU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10-А та 10-Б </a:t>
            </a:r>
            <a:r>
              <a:rPr lang="ru-RU" sz="14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класів</a:t>
            </a:r>
            <a:r>
              <a:rPr lang="ru-RU" sz="14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uk-UA" sz="14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7772400" cy="1500187"/>
          </a:xfrm>
        </p:spPr>
        <p:txBody>
          <a:bodyPr/>
          <a:lstStyle/>
          <a:p>
            <a:r>
              <a:rPr lang="uk-UA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Учасники проекту : </a:t>
            </a:r>
          </a:p>
          <a:p>
            <a:r>
              <a:rPr lang="uk-UA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Бойко Ірина Антонівна,</a:t>
            </a:r>
          </a:p>
          <a:p>
            <a:r>
              <a:rPr lang="uk-UA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учитель хімії</a:t>
            </a:r>
          </a:p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38" y="307759"/>
            <a:ext cx="1104122" cy="1656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89" y="2204864"/>
            <a:ext cx="3083917" cy="1733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60181"/>
            <a:ext cx="2759968" cy="2069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524328" y="307759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b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Радон в Кіровограді: міфи і реальність</a:t>
            </a:r>
            <a:endParaRPr lang="uk-UA" b="0" dirty="0">
              <a:ln w="0"/>
              <a:solidFill>
                <a:srgbClr val="FFFFFF">
                  <a:lumMod val="8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0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600" b="1" dirty="0"/>
              <a:t>Дослідницька група НВО № 31 відвідала управління охорони здоров’я Кіровоградської міської ради.</a:t>
            </a:r>
          </a:p>
          <a:p>
            <a:r>
              <a:rPr lang="uk-UA" sz="1600" b="1" i="1" dirty="0"/>
              <a:t>Метою цього візиту було отримання статистичних даних про </a:t>
            </a:r>
            <a:r>
              <a:rPr lang="uk-UA" sz="1600" b="1" i="1" dirty="0" err="1"/>
              <a:t>онкозахворювання</a:t>
            </a:r>
            <a:r>
              <a:rPr lang="uk-UA" sz="1600" b="1" i="1" dirty="0"/>
              <a:t> населення Кіровограда.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0312" y="271498"/>
            <a:ext cx="914400" cy="65532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0" cap="all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Радон в </a:t>
            </a:r>
            <a:r>
              <a:rPr lang="ru-RU" sz="4000" b="0" cap="all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Кіровограді</a:t>
            </a:r>
            <a:r>
              <a:rPr lang="ru-RU" sz="4000" b="0" cap="all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ru-RU" sz="4000" b="0" cap="all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міфи</a:t>
            </a:r>
            <a:r>
              <a:rPr lang="ru-RU" sz="4000" b="0" cap="all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sz="4000" b="0" cap="all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реальність</a:t>
            </a:r>
            <a:endParaRPr lang="uk-UA" sz="4000" b="0" cap="all" dirty="0">
              <a:ln w="0"/>
              <a:solidFill>
                <a:schemeClr val="bg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3983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1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293096"/>
            <a:ext cx="6048672" cy="1656183"/>
          </a:xfrm>
        </p:spPr>
        <p:txBody>
          <a:bodyPr/>
          <a:lstStyle/>
          <a:p>
            <a:r>
              <a:rPr lang="ru-RU" sz="1800" b="1" dirty="0"/>
              <a:t>Статистика, </a:t>
            </a:r>
            <a:r>
              <a:rPr lang="ru-RU" sz="1800" b="1" dirty="0" err="1"/>
              <a:t>що</a:t>
            </a:r>
            <a:r>
              <a:rPr lang="ru-RU" sz="1800" b="1" dirty="0"/>
              <a:t> ми </a:t>
            </a:r>
            <a:r>
              <a:rPr lang="ru-RU" sz="1800" b="1" dirty="0" err="1"/>
              <a:t>отримали</a:t>
            </a:r>
            <a:r>
              <a:rPr lang="ru-RU" sz="1800" b="1" dirty="0"/>
              <a:t> мала три </a:t>
            </a:r>
            <a:r>
              <a:rPr lang="ru-RU" sz="1800" b="1" dirty="0" err="1"/>
              <a:t>показника</a:t>
            </a:r>
            <a:r>
              <a:rPr lang="ru-RU" sz="1800" b="1" dirty="0"/>
              <a:t>: </a:t>
            </a:r>
            <a:r>
              <a:rPr lang="ru-RU" sz="1800" b="1" dirty="0" err="1"/>
              <a:t>поширеність</a:t>
            </a:r>
            <a:r>
              <a:rPr lang="ru-RU" sz="1800" b="1" dirty="0"/>
              <a:t> </a:t>
            </a:r>
            <a:r>
              <a:rPr lang="ru-RU" sz="1800" b="1" dirty="0" err="1"/>
              <a:t>злоякісних</a:t>
            </a:r>
            <a:r>
              <a:rPr lang="ru-RU" sz="1800" b="1" dirty="0"/>
              <a:t> </a:t>
            </a:r>
            <a:r>
              <a:rPr lang="ru-RU" sz="1800" b="1" dirty="0" err="1"/>
              <a:t>новоутворень</a:t>
            </a:r>
            <a:r>
              <a:rPr lang="ru-RU" sz="1800" b="1" dirty="0"/>
              <a:t>, </a:t>
            </a:r>
            <a:r>
              <a:rPr lang="ru-RU" sz="1800" b="1" dirty="0" err="1"/>
              <a:t>захворюваність</a:t>
            </a:r>
            <a:r>
              <a:rPr lang="ru-RU" sz="1800" b="1" dirty="0"/>
              <a:t> на </a:t>
            </a:r>
            <a:r>
              <a:rPr lang="ru-RU" sz="1800" b="1" dirty="0" err="1"/>
              <a:t>злоякісні</a:t>
            </a:r>
            <a:r>
              <a:rPr lang="ru-RU" sz="1800" b="1" dirty="0"/>
              <a:t> </a:t>
            </a:r>
            <a:r>
              <a:rPr lang="ru-RU" sz="1800" b="1" dirty="0" err="1"/>
              <a:t>новоутворення</a:t>
            </a:r>
            <a:r>
              <a:rPr lang="ru-RU" sz="1800" b="1" dirty="0"/>
              <a:t>, </a:t>
            </a:r>
            <a:r>
              <a:rPr lang="ru-RU" sz="1800" b="1" dirty="0" err="1"/>
              <a:t>смертність</a:t>
            </a:r>
            <a:r>
              <a:rPr lang="ru-RU" sz="1800" b="1" dirty="0"/>
              <a:t> </a:t>
            </a:r>
            <a:r>
              <a:rPr lang="ru-RU" sz="1800" b="1" dirty="0" err="1"/>
              <a:t>від</a:t>
            </a:r>
            <a:r>
              <a:rPr lang="ru-RU" sz="1800" b="1" dirty="0"/>
              <a:t> </a:t>
            </a:r>
            <a:r>
              <a:rPr lang="ru-RU" sz="1800" b="1" dirty="0" err="1"/>
              <a:t>злоякісних</a:t>
            </a:r>
            <a:r>
              <a:rPr lang="ru-RU" sz="1800" b="1" dirty="0"/>
              <a:t> </a:t>
            </a:r>
            <a:r>
              <a:rPr lang="ru-RU" sz="1800" b="1" dirty="0" err="1"/>
              <a:t>новоутворень</a:t>
            </a:r>
            <a:r>
              <a:rPr lang="ru-RU" sz="1800" b="1" dirty="0"/>
              <a:t> (</a:t>
            </a:r>
            <a:r>
              <a:rPr lang="ru-RU" sz="1800" b="1" dirty="0" err="1"/>
              <a:t>дані</a:t>
            </a:r>
            <a:r>
              <a:rPr lang="ru-RU" sz="1800" b="1" dirty="0"/>
              <a:t> за </a:t>
            </a:r>
            <a:r>
              <a:rPr lang="ru-RU" sz="1800" b="1" dirty="0" err="1"/>
              <a:t>останні</a:t>
            </a:r>
            <a:r>
              <a:rPr lang="ru-RU" sz="1800" b="1" dirty="0"/>
              <a:t> три роки).</a:t>
            </a:r>
            <a:endParaRPr lang="uk-UA" sz="18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524328" y="26558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Радон в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Кіровограді</a:t>
            </a:r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міфи</a:t>
            </a:r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реальність</a:t>
            </a:r>
            <a:endParaRPr lang="uk-UA" b="0" dirty="0">
              <a:ln w="0"/>
              <a:solidFill>
                <a:srgbClr val="FFFFFF">
                  <a:lumMod val="8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9399"/>
            <a:ext cx="2840863" cy="400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608263" y="-1520031"/>
            <a:ext cx="1695226" cy="5832648"/>
          </a:xfrm>
        </p:spPr>
        <p:txBody>
          <a:bodyPr/>
          <a:lstStyle/>
          <a:p>
            <a:pPr algn="ctr"/>
            <a:r>
              <a:rPr lang="uk-UA" sz="20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Порівняння рівня </a:t>
            </a:r>
            <a:r>
              <a:rPr lang="uk-UA" sz="2000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онкозахворюваності</a:t>
            </a:r>
            <a:r>
              <a:rPr lang="uk-UA" sz="20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населення та даних дослідження </a:t>
            </a:r>
            <a:r>
              <a:rPr lang="uk-UA" sz="2000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І-ї</a:t>
            </a:r>
            <a:r>
              <a:rPr lang="uk-UA" sz="20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групи щодо вмісту радону та радіації в різних районах міста.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132856"/>
            <a:ext cx="6624736" cy="3300387"/>
          </a:xfrm>
        </p:spPr>
        <p:txBody>
          <a:bodyPr/>
          <a:lstStyle/>
          <a:p>
            <a:r>
              <a:rPr lang="ru-RU" sz="1800" b="1" dirty="0" err="1" smtClean="0"/>
              <a:t>Аналізуючи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дані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що</a:t>
            </a:r>
            <a:r>
              <a:rPr lang="ru-RU" sz="1800" b="1" dirty="0" smtClean="0"/>
              <a:t> одержала 1 </a:t>
            </a:r>
            <a:r>
              <a:rPr lang="ru-RU" sz="1800" b="1" dirty="0" err="1" smtClean="0"/>
              <a:t>група</a:t>
            </a:r>
            <a:r>
              <a:rPr lang="ru-RU" sz="1800" b="1" dirty="0" smtClean="0"/>
              <a:t> ( </a:t>
            </a:r>
            <a:r>
              <a:rPr lang="ru-RU" sz="1800" b="1" dirty="0" err="1" smtClean="0"/>
              <a:t>дослідження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вмісту</a:t>
            </a:r>
            <a:r>
              <a:rPr lang="ru-RU" sz="1800" b="1" dirty="0" smtClean="0"/>
              <a:t> радону в школах №16, 6, 11, 7,2, 4, </a:t>
            </a:r>
            <a:r>
              <a:rPr lang="ru-RU" sz="1800" b="1" dirty="0" err="1" smtClean="0"/>
              <a:t>кібернетико-технічний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коледж</a:t>
            </a:r>
            <a:r>
              <a:rPr lang="ru-RU" sz="1800" b="1" dirty="0" smtClean="0"/>
              <a:t>) ми </a:t>
            </a:r>
            <a:r>
              <a:rPr lang="ru-RU" sz="1800" b="1" dirty="0" err="1" smtClean="0"/>
              <a:t>побачили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що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середні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значення</a:t>
            </a:r>
            <a:r>
              <a:rPr lang="ru-RU" sz="1800" b="1" dirty="0" smtClean="0"/>
              <a:t> у межах </a:t>
            </a:r>
            <a:r>
              <a:rPr lang="ru-RU" sz="1800" b="1" dirty="0" err="1" smtClean="0"/>
              <a:t>норми</a:t>
            </a:r>
            <a:r>
              <a:rPr lang="ru-RU" sz="1800" b="1" dirty="0" smtClean="0"/>
              <a:t>, але </a:t>
            </a:r>
            <a:r>
              <a:rPr lang="ru-RU" sz="1800" b="1" dirty="0" err="1" smtClean="0"/>
              <a:t>максимальні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значення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окремих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приміщень</a:t>
            </a:r>
            <a:r>
              <a:rPr lang="ru-RU" sz="1800" b="1" dirty="0" smtClean="0"/>
              <a:t>  у </a:t>
            </a:r>
            <a:r>
              <a:rPr lang="ru-RU" sz="1800" b="1" dirty="0" err="1" smtClean="0"/>
              <a:t>навчальних</a:t>
            </a:r>
            <a:r>
              <a:rPr lang="ru-RU" sz="1800" b="1" dirty="0" smtClean="0"/>
              <a:t> закладах </a:t>
            </a:r>
            <a:r>
              <a:rPr lang="ru-RU" sz="1800" b="1" dirty="0" err="1" smtClean="0"/>
              <a:t>вище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норми</a:t>
            </a:r>
            <a:r>
              <a:rPr lang="ru-RU" sz="1800" b="1" dirty="0" smtClean="0"/>
              <a:t> (</a:t>
            </a:r>
            <a:r>
              <a:rPr lang="ru-RU" sz="1800" b="1" dirty="0" err="1" smtClean="0"/>
              <a:t>окрім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школи</a:t>
            </a:r>
            <a:r>
              <a:rPr lang="ru-RU" sz="1800" b="1" dirty="0" smtClean="0"/>
              <a:t> № 4). </a:t>
            </a:r>
            <a:r>
              <a:rPr lang="ru-RU" sz="1800" b="1" dirty="0" err="1" smtClean="0"/>
              <a:t>Максимальні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значення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вмісту</a:t>
            </a:r>
            <a:r>
              <a:rPr lang="ru-RU" sz="1800" b="1" dirty="0" smtClean="0"/>
              <a:t> радону у </a:t>
            </a:r>
            <a:r>
              <a:rPr lang="ru-RU" sz="1800" b="1" dirty="0" err="1" smtClean="0"/>
              <a:t>школі</a:t>
            </a:r>
            <a:r>
              <a:rPr lang="ru-RU" sz="1800" b="1" dirty="0" smtClean="0"/>
              <a:t> №6 </a:t>
            </a:r>
            <a:r>
              <a:rPr lang="ru-RU" sz="1800" b="1" dirty="0" err="1" smtClean="0"/>
              <a:t>перевищують</a:t>
            </a:r>
            <a:r>
              <a:rPr lang="ru-RU" sz="1800" b="1" dirty="0" smtClean="0"/>
              <a:t> норму </a:t>
            </a:r>
            <a:r>
              <a:rPr lang="ru-RU" sz="1800" b="1" dirty="0" err="1" smtClean="0"/>
              <a:t>майже</a:t>
            </a:r>
            <a:r>
              <a:rPr lang="ru-RU" sz="1800" b="1" dirty="0" smtClean="0"/>
              <a:t> в 2 рази, у  </a:t>
            </a:r>
            <a:r>
              <a:rPr lang="ru-RU" sz="1800" b="1" dirty="0" err="1" smtClean="0"/>
              <a:t>кібернетико-технічному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коледжі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приблизно</a:t>
            </a:r>
            <a:r>
              <a:rPr lang="ru-RU" sz="1800" b="1" dirty="0" smtClean="0"/>
              <a:t> в 3 рази, школа №7 в 2-4 рази, а в школах №2,6 </a:t>
            </a:r>
            <a:r>
              <a:rPr lang="ru-RU" sz="1800" b="1" dirty="0" err="1" smtClean="0"/>
              <a:t>трохи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вище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норми</a:t>
            </a:r>
            <a:r>
              <a:rPr lang="ru-RU" sz="1800" b="1" dirty="0" smtClean="0"/>
              <a:t>.</a:t>
            </a:r>
          </a:p>
          <a:p>
            <a:r>
              <a:rPr lang="ru-RU" sz="1800" b="1" dirty="0" smtClean="0"/>
              <a:t>Тому, </a:t>
            </a:r>
            <a:r>
              <a:rPr lang="ru-RU" sz="1800" b="1" dirty="0" err="1" smtClean="0"/>
              <a:t>підвищений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вміст</a:t>
            </a:r>
            <a:r>
              <a:rPr lang="ru-RU" sz="1800" b="1" dirty="0" smtClean="0"/>
              <a:t> радону  є </a:t>
            </a:r>
            <a:r>
              <a:rPr lang="ru-RU" sz="1800" b="1" dirty="0" err="1" smtClean="0"/>
              <a:t>однією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із</a:t>
            </a:r>
            <a:r>
              <a:rPr lang="ru-RU" sz="1800" b="1" dirty="0" smtClean="0"/>
              <a:t> причин </a:t>
            </a:r>
            <a:r>
              <a:rPr lang="ru-RU" sz="1800" b="1" dirty="0" err="1" smtClean="0"/>
              <a:t>онкозахворюваності</a:t>
            </a:r>
            <a:r>
              <a:rPr lang="ru-RU" sz="1800" b="1" dirty="0" smtClean="0"/>
              <a:t>  в </a:t>
            </a:r>
            <a:r>
              <a:rPr lang="ru-RU" sz="1800" b="1" dirty="0" err="1" smtClean="0"/>
              <a:t>Кіровограді</a:t>
            </a:r>
            <a:r>
              <a:rPr lang="ru-RU" sz="1800" b="1" dirty="0" smtClean="0"/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524328" y="265580"/>
            <a:ext cx="914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Радон в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Кіровограді</a:t>
            </a:r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міфи</a:t>
            </a:r>
            <a:r>
              <a:rPr lang="ru-RU" b="0" dirty="0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b="0" dirty="0" err="1" smtClean="0">
                <a:ln w="0"/>
                <a:solidFill>
                  <a:srgbClr val="FFFFFF">
                    <a:lumMod val="8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реальність</a:t>
            </a:r>
            <a:endParaRPr lang="uk-UA" b="0" dirty="0">
              <a:ln w="0"/>
              <a:solidFill>
                <a:srgbClr val="FFFFFF">
                  <a:lumMod val="8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01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igital_nebula_p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048000" cy="22860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igital_nebula_t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43400"/>
            <a:ext cx="3048000" cy="22860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gital_nebula_s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3048000" cy="22860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gital_nebula_q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048000" cy="22860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78862"/>
            <a:ext cx="4128864" cy="838200"/>
          </a:xfrm>
          <a:noFill/>
          <a:ln/>
        </p:spPr>
        <p:txBody>
          <a:bodyPr vert="horz"/>
          <a:lstStyle/>
          <a:p>
            <a:r>
              <a:rPr lang="uk-UA" sz="1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можна купити такі апарати, якщо хтось буде мати бажання?</a:t>
            </a:r>
            <a:br>
              <a:rPr lang="uk-UA" sz="1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4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/>
              </a:rPr>
              <a:t>http</a:t>
            </a: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/>
              </a:rPr>
              <a:t>://enigmapro.com.ua/product_list/group_473317</a:t>
            </a:r>
            <a: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/>
              </a:rPr>
              <a:t>http://www.ua.all.biz/buy/goods/?group=1010054</a:t>
            </a:r>
            <a: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8"/>
              </a:rPr>
              <a:t>http://prom.ua/Radon.html</a:t>
            </a:r>
            <a: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9"/>
              </a:rPr>
              <a:t>http://www.postavka-kip.ru/items/005851.html</a:t>
            </a:r>
            <a: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0"/>
              </a:rPr>
              <a:t>http://zapadpribor.com/index.php?page=product&amp;id=5906</a:t>
            </a:r>
            <a: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1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/>
              </a:rPr>
              <a:t>http://doza.net.ua/</a:t>
            </a:r>
            <a:endParaRPr lang="uk-UA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1840" y="3505186"/>
            <a:ext cx="5294040" cy="1080120"/>
          </a:xfrm>
        </p:spPr>
        <p:txBody>
          <a:bodyPr/>
          <a:lstStyle/>
          <a:p>
            <a:r>
              <a:rPr lang="uk-UA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 є українські або російські кампанії, які виробляють будівельні матеріали з радоновим захистом.</a:t>
            </a:r>
          </a:p>
          <a:p>
            <a:r>
              <a:rPr lang="uk-UA" sz="1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/>
              </a:rPr>
              <a:t>http</a:t>
            </a:r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/>
              </a:rPr>
              <a:t>://www.stroyremportal.ru/teplo/2.html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3"/>
              </a:rPr>
              <a:t>http://alfapol.ru/zaschita-ot-radona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4"/>
              </a:rPr>
              <a:t>http://www.eurocos.ru/alfapol-smesi/stati/radon/1365-zashhita-ot-radona.html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5"/>
              </a:rPr>
              <a:t>http://vperedi.ru/archives/9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6"/>
              </a:rPr>
              <a:t>http://www.infobaza.by/article/prom/zaschita-zdaniy/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7"/>
              </a:rPr>
              <a:t>http://www.adamantltd.ru/materials/gidroiz/geomembranes/radon/</a:t>
            </a:r>
            <a:endParaRPr lang="uk-UA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6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0312" y="188640"/>
            <a:ext cx="914400" cy="6553200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Радон в </a:t>
            </a:r>
            <a:r>
              <a:rPr lang="ru-RU" b="0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Кіровограді</a:t>
            </a:r>
            <a:r>
              <a:rPr lang="ru-RU" b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ru-RU" b="0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міфи</a:t>
            </a:r>
            <a:r>
              <a:rPr lang="ru-RU" b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b="0" dirty="0" err="1" smtClean="0">
                <a:ln w="0"/>
                <a:solidFill>
                  <a:schemeClr val="bg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реальність</a:t>
            </a:r>
            <a:endParaRPr lang="uk-UA" b="0" dirty="0">
              <a:ln w="0"/>
              <a:solidFill>
                <a:schemeClr val="bg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ми знали про проблему радону в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Кіровограді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початку проекту?</a:t>
            </a:r>
          </a:p>
          <a:p>
            <a:r>
              <a:rPr lang="ru-RU" sz="1400" dirty="0"/>
              <a:t>Ми знали, </a:t>
            </a:r>
            <a:r>
              <a:rPr lang="ru-RU" sz="1400" dirty="0" err="1"/>
              <a:t>що</a:t>
            </a:r>
            <a:r>
              <a:rPr lang="ru-RU" sz="1400" dirty="0"/>
              <a:t> радон </a:t>
            </a:r>
            <a:r>
              <a:rPr lang="ru-RU" sz="1400" dirty="0" err="1"/>
              <a:t>радіоактивний</a:t>
            </a:r>
            <a:r>
              <a:rPr lang="ru-RU" sz="1400" dirty="0"/>
              <a:t> </a:t>
            </a:r>
            <a:r>
              <a:rPr lang="ru-RU" sz="1400" dirty="0" err="1"/>
              <a:t>хімічний</a:t>
            </a:r>
            <a:r>
              <a:rPr lang="ru-RU" sz="1400" dirty="0"/>
              <a:t> </a:t>
            </a:r>
            <a:r>
              <a:rPr lang="ru-RU" sz="1400" dirty="0" err="1"/>
              <a:t>елемент</a:t>
            </a:r>
            <a:r>
              <a:rPr lang="ru-RU" sz="1400" dirty="0"/>
              <a:t> </a:t>
            </a:r>
            <a:r>
              <a:rPr lang="ru-RU" sz="1400" dirty="0" err="1"/>
              <a:t>періодичної</a:t>
            </a:r>
            <a:r>
              <a:rPr lang="ru-RU" sz="1400" dirty="0"/>
              <a:t> </a:t>
            </a:r>
            <a:r>
              <a:rPr lang="ru-RU" sz="1400" dirty="0" err="1"/>
              <a:t>системи</a:t>
            </a:r>
            <a:r>
              <a:rPr lang="ru-RU" sz="1400" dirty="0"/>
              <a:t>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елементів</a:t>
            </a:r>
            <a:r>
              <a:rPr lang="ru-RU" sz="1400" dirty="0"/>
              <a:t>. </a:t>
            </a:r>
            <a:r>
              <a:rPr lang="ru-RU" sz="1400" dirty="0" err="1"/>
              <a:t>Відноситься</a:t>
            </a:r>
            <a:r>
              <a:rPr lang="ru-RU" sz="1400" dirty="0"/>
              <a:t> до </a:t>
            </a:r>
            <a:r>
              <a:rPr lang="ru-RU" sz="1400" dirty="0" err="1"/>
              <a:t>інертних</a:t>
            </a:r>
            <a:r>
              <a:rPr lang="ru-RU" sz="1400" dirty="0"/>
              <a:t> </a:t>
            </a:r>
            <a:r>
              <a:rPr lang="ru-RU" sz="1400" dirty="0" err="1"/>
              <a:t>газів</a:t>
            </a:r>
            <a:r>
              <a:rPr lang="ru-RU" sz="1400" dirty="0"/>
              <a:t>. </a:t>
            </a:r>
            <a:r>
              <a:rPr lang="ru-RU" sz="1400" dirty="0" err="1"/>
              <a:t>Утворюється</a:t>
            </a:r>
            <a:r>
              <a:rPr lang="ru-RU" sz="1400" dirty="0"/>
              <a:t> при </a:t>
            </a:r>
            <a:r>
              <a:rPr lang="ru-RU" sz="1400" dirty="0" err="1"/>
              <a:t>радіоактивному</a:t>
            </a:r>
            <a:r>
              <a:rPr lang="ru-RU" sz="1400" dirty="0"/>
              <a:t> </a:t>
            </a:r>
            <a:r>
              <a:rPr lang="ru-RU" sz="1400" dirty="0" err="1"/>
              <a:t>розпаді</a:t>
            </a:r>
            <a:r>
              <a:rPr lang="ru-RU" sz="1400" dirty="0"/>
              <a:t> урану. </a:t>
            </a:r>
            <a:r>
              <a:rPr lang="ru-RU" sz="1400" dirty="0" err="1"/>
              <a:t>Цей</a:t>
            </a:r>
            <a:r>
              <a:rPr lang="ru-RU" sz="1400" dirty="0"/>
              <a:t> газ </a:t>
            </a:r>
            <a:r>
              <a:rPr lang="ru-RU" sz="1400" dirty="0" err="1"/>
              <a:t>здатен</a:t>
            </a:r>
            <a:r>
              <a:rPr lang="ru-RU" sz="1400" dirty="0"/>
              <a:t> </a:t>
            </a:r>
            <a:r>
              <a:rPr lang="ru-RU" sz="1400" dirty="0" err="1"/>
              <a:t>накопичуватись</a:t>
            </a:r>
            <a:r>
              <a:rPr lang="ru-RU" sz="1400" dirty="0"/>
              <a:t> у </a:t>
            </a:r>
            <a:r>
              <a:rPr lang="ru-RU" sz="1400" dirty="0" err="1"/>
              <a:t>підвалах</a:t>
            </a:r>
            <a:r>
              <a:rPr lang="ru-RU" sz="1400" dirty="0"/>
              <a:t> і перших </a:t>
            </a:r>
            <a:r>
              <a:rPr lang="ru-RU" sz="1400" dirty="0" err="1"/>
              <a:t>поверхах</a:t>
            </a:r>
            <a:r>
              <a:rPr lang="ru-RU" sz="1400" dirty="0"/>
              <a:t> </a:t>
            </a:r>
            <a:r>
              <a:rPr lang="ru-RU" sz="1400" dirty="0" err="1"/>
              <a:t>будівель</a:t>
            </a:r>
            <a:r>
              <a:rPr lang="ru-RU" sz="1400" dirty="0"/>
              <a:t>. Знали, </a:t>
            </a:r>
            <a:r>
              <a:rPr lang="ru-RU" sz="1400" dirty="0" err="1"/>
              <a:t>що</a:t>
            </a:r>
            <a:r>
              <a:rPr lang="ru-RU" sz="1400" dirty="0"/>
              <a:t> дана проблема </a:t>
            </a:r>
            <a:r>
              <a:rPr lang="ru-RU" sz="1400" dirty="0" err="1"/>
              <a:t>стосується</a:t>
            </a:r>
            <a:r>
              <a:rPr lang="ru-RU" sz="1400" dirty="0"/>
              <a:t> </a:t>
            </a:r>
            <a:r>
              <a:rPr lang="ru-RU" sz="1400" dirty="0" err="1"/>
              <a:t>безпосередньо</a:t>
            </a:r>
            <a:r>
              <a:rPr lang="ru-RU" sz="1400" dirty="0"/>
              <a:t> </a:t>
            </a:r>
            <a:r>
              <a:rPr lang="ru-RU" sz="1400" dirty="0" err="1"/>
              <a:t>нашого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.</a:t>
            </a:r>
          </a:p>
          <a:p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нового ми узнали  з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даної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проблеми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час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проекті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  <a:p>
            <a:r>
              <a:rPr lang="ru-RU" sz="1400" dirty="0"/>
              <a:t>Ми </a:t>
            </a:r>
            <a:r>
              <a:rPr lang="ru-RU" sz="1400" dirty="0" err="1"/>
              <a:t>поглибили</a:t>
            </a:r>
            <a:r>
              <a:rPr lang="ru-RU" sz="1400" dirty="0"/>
              <a:t> </a:t>
            </a:r>
            <a:r>
              <a:rPr lang="ru-RU" sz="1400" dirty="0" err="1"/>
              <a:t>знання</a:t>
            </a:r>
            <a:r>
              <a:rPr lang="ru-RU" sz="1400" dirty="0"/>
              <a:t> з </a:t>
            </a:r>
            <a:r>
              <a:rPr lang="ru-RU" sz="1400" dirty="0" err="1"/>
              <a:t>даної</a:t>
            </a:r>
            <a:r>
              <a:rPr lang="ru-RU" sz="1400" dirty="0"/>
              <a:t> </a:t>
            </a:r>
            <a:r>
              <a:rPr lang="ru-RU" sz="1400" dirty="0" err="1"/>
              <a:t>проблеми</a:t>
            </a:r>
            <a:r>
              <a:rPr lang="ru-RU" sz="1400" dirty="0"/>
              <a:t>:</a:t>
            </a:r>
          </a:p>
          <a:p>
            <a:r>
              <a:rPr lang="ru-RU" sz="1400" dirty="0"/>
              <a:t>Радон є другою за </a:t>
            </a:r>
            <a:r>
              <a:rPr lang="ru-RU" sz="1400" dirty="0" err="1"/>
              <a:t>значимістю</a:t>
            </a:r>
            <a:r>
              <a:rPr lang="ru-RU" sz="1400" dirty="0"/>
              <a:t> причиною </a:t>
            </a:r>
            <a:r>
              <a:rPr lang="ru-RU" sz="1400" dirty="0" err="1"/>
              <a:t>розвитку</a:t>
            </a:r>
            <a:r>
              <a:rPr lang="ru-RU" sz="1400" dirty="0"/>
              <a:t> раку </a:t>
            </a:r>
            <a:r>
              <a:rPr lang="ru-RU" sz="1400" dirty="0" err="1"/>
              <a:t>легенів</a:t>
            </a:r>
            <a:r>
              <a:rPr lang="ru-RU" sz="1400" dirty="0"/>
              <a:t> у </a:t>
            </a:r>
            <a:r>
              <a:rPr lang="ru-RU" sz="1400" dirty="0" err="1"/>
              <a:t>багатьох</a:t>
            </a:r>
            <a:r>
              <a:rPr lang="ru-RU" sz="1400" dirty="0"/>
              <a:t> </a:t>
            </a:r>
            <a:r>
              <a:rPr lang="ru-RU" sz="1400" dirty="0" err="1"/>
              <a:t>країнах</a:t>
            </a:r>
            <a:r>
              <a:rPr lang="ru-RU" sz="1400" dirty="0"/>
              <a:t>.</a:t>
            </a:r>
          </a:p>
          <a:p>
            <a:r>
              <a:rPr lang="ru-RU" sz="1400" dirty="0"/>
              <a:t>Ми </a:t>
            </a:r>
            <a:r>
              <a:rPr lang="ru-RU" sz="1400" dirty="0" err="1"/>
              <a:t>ознайомились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статистичними</a:t>
            </a:r>
            <a:r>
              <a:rPr lang="ru-RU" sz="1400" dirty="0"/>
              <a:t> </a:t>
            </a:r>
            <a:r>
              <a:rPr lang="ru-RU" sz="1400" dirty="0" err="1"/>
              <a:t>даними</a:t>
            </a:r>
            <a:r>
              <a:rPr lang="ru-RU" sz="1400" dirty="0"/>
              <a:t> по м. </a:t>
            </a:r>
            <a:r>
              <a:rPr lang="ru-RU" sz="1400" dirty="0" err="1"/>
              <a:t>Кіровограду</a:t>
            </a:r>
            <a:r>
              <a:rPr lang="ru-RU" sz="1400" dirty="0"/>
              <a:t> та </a:t>
            </a:r>
            <a:r>
              <a:rPr lang="ru-RU" sz="1400" dirty="0" err="1"/>
              <a:t>області</a:t>
            </a:r>
            <a:r>
              <a:rPr lang="ru-RU" sz="1400" dirty="0"/>
              <a:t> по </a:t>
            </a:r>
            <a:r>
              <a:rPr lang="ru-RU" sz="1400" dirty="0" err="1"/>
              <a:t>рівню</a:t>
            </a:r>
            <a:r>
              <a:rPr lang="ru-RU" sz="1400" dirty="0"/>
              <a:t> </a:t>
            </a:r>
            <a:r>
              <a:rPr lang="ru-RU" sz="1400" dirty="0" err="1"/>
              <a:t>захворюваності</a:t>
            </a:r>
            <a:r>
              <a:rPr lang="ru-RU" sz="1400" dirty="0"/>
              <a:t> на </a:t>
            </a:r>
            <a:r>
              <a:rPr lang="ru-RU" sz="1400" dirty="0" err="1"/>
              <a:t>онкологію</a:t>
            </a:r>
            <a:r>
              <a:rPr lang="ru-RU" sz="1400" dirty="0"/>
              <a:t>.</a:t>
            </a:r>
          </a:p>
          <a:p>
            <a:r>
              <a:rPr lang="ru-RU" sz="1400" dirty="0"/>
              <a:t>Ми </a:t>
            </a:r>
            <a:r>
              <a:rPr lang="ru-RU" sz="1400" dirty="0" err="1"/>
              <a:t>ознайомились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даними</a:t>
            </a:r>
            <a:r>
              <a:rPr lang="ru-RU" sz="1400" dirty="0"/>
              <a:t> </a:t>
            </a:r>
            <a:r>
              <a:rPr lang="ru-RU" sz="1400" dirty="0" err="1"/>
              <a:t>вимірювання</a:t>
            </a:r>
            <a:r>
              <a:rPr lang="ru-RU" sz="1400" dirty="0"/>
              <a:t> </a:t>
            </a:r>
            <a:r>
              <a:rPr lang="ru-RU" sz="1400" dirty="0" err="1"/>
              <a:t>рівня</a:t>
            </a:r>
            <a:r>
              <a:rPr lang="ru-RU" sz="1400" dirty="0"/>
              <a:t> радону у </a:t>
            </a:r>
            <a:r>
              <a:rPr lang="ru-RU" sz="1400" dirty="0" err="1"/>
              <a:t>різних</a:t>
            </a:r>
            <a:r>
              <a:rPr lang="ru-RU" sz="1400" dirty="0"/>
              <a:t> районах </a:t>
            </a:r>
            <a:r>
              <a:rPr lang="ru-RU" sz="1400" dirty="0" err="1"/>
              <a:t>міста</a:t>
            </a:r>
            <a:r>
              <a:rPr lang="ru-RU" sz="1400" dirty="0"/>
              <a:t>, і </a:t>
            </a:r>
            <a:r>
              <a:rPr lang="ru-RU" sz="1400" dirty="0" err="1"/>
              <a:t>впевнились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дійсно</a:t>
            </a:r>
            <a:r>
              <a:rPr lang="ru-RU" sz="1400" dirty="0"/>
              <a:t> проблема.</a:t>
            </a:r>
          </a:p>
          <a:p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Як ми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будемо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використовувати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ці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знання</a:t>
            </a: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  <a:p>
            <a:r>
              <a:rPr lang="ru-RU" sz="1400" dirty="0" err="1"/>
              <a:t>Обговорюватимемо</a:t>
            </a:r>
            <a:r>
              <a:rPr lang="ru-RU" sz="1400" dirty="0"/>
              <a:t> </a:t>
            </a:r>
            <a:r>
              <a:rPr lang="ru-RU" sz="1400" dirty="0" err="1"/>
              <a:t>дану</a:t>
            </a:r>
            <a:r>
              <a:rPr lang="ru-RU" sz="1400" dirty="0"/>
              <a:t> проблему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оточуючими</a:t>
            </a:r>
            <a:r>
              <a:rPr lang="ru-RU" sz="1400" dirty="0"/>
              <a:t>. </a:t>
            </a:r>
            <a:r>
              <a:rPr lang="ru-RU" sz="1400" dirty="0" err="1"/>
              <a:t>Будемо</a:t>
            </a:r>
            <a:r>
              <a:rPr lang="ru-RU" sz="1400" dirty="0"/>
              <a:t> </a:t>
            </a:r>
            <a:r>
              <a:rPr lang="ru-RU" sz="1400" dirty="0" err="1"/>
              <a:t>знайомити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небезпекою</a:t>
            </a:r>
            <a:r>
              <a:rPr lang="ru-RU" sz="1400" dirty="0"/>
              <a:t> та </a:t>
            </a:r>
            <a:r>
              <a:rPr lang="ru-RU" sz="1400" dirty="0" err="1"/>
              <a:t>запобіжними</a:t>
            </a:r>
            <a:r>
              <a:rPr lang="ru-RU" sz="1400" dirty="0"/>
              <a:t> заходами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729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1" name="Picture 3" descr="H:\радон\буклет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218" name="Picture 2" descr="H:\радон\буклет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Конституція України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/>
              <a:t>Стаття 3</a:t>
            </a:r>
            <a:r>
              <a:rPr lang="ru-RU" smtClean="0"/>
              <a:t>. </a:t>
            </a:r>
          </a:p>
          <a:p>
            <a:pPr eaLnBrk="1" hangingPunct="1">
              <a:defRPr/>
            </a:pPr>
            <a:r>
              <a:rPr lang="ru-RU" smtClean="0"/>
              <a:t>Людина, її життя і </a:t>
            </a:r>
            <a:r>
              <a:rPr lang="ru-RU" b="1" i="1" smtClean="0"/>
              <a:t>здоров'я</a:t>
            </a:r>
            <a:r>
              <a:rPr lang="ru-RU" smtClean="0"/>
              <a:t>, честь і гідність, недоторканність і безпека визнаються в Україні найвищою соціальною цінністю.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200" i="1" dirty="0" smtClean="0">
                <a:latin typeface="Bookman Old Style" pitchFamily="18" charset="0"/>
              </a:rPr>
              <a:t>На останок:</a:t>
            </a:r>
            <a:endParaRPr lang="uk-UA" sz="3200" i="1" dirty="0">
              <a:latin typeface="Bookman Old Style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051720" y="1628800"/>
            <a:ext cx="61206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80000"/>
              </a:lnSpc>
              <a:buFont typeface="Arial" pitchFamily="34" charset="0"/>
              <a:buChar char="•"/>
            </a:pPr>
            <a:r>
              <a:rPr lang="uk-UA" dirty="0"/>
              <a:t>Радон шкідливий і корисний. Не можна зайняти одну позицію щодо цього і відкинути іншу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4320480" cy="305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0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887412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здоров’я людини</a:t>
            </a:r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/>
              <a:t>генетічні</a:t>
            </a:r>
            <a:r>
              <a:rPr lang="ru-RU" dirty="0" smtClean="0"/>
              <a:t> </a:t>
            </a:r>
            <a:r>
              <a:rPr lang="ru-RU" dirty="0" err="1" smtClean="0"/>
              <a:t>фактори</a:t>
            </a:r>
            <a:r>
              <a:rPr lang="ru-RU" dirty="0" smtClean="0"/>
              <a:t> - 15-20%;    </a:t>
            </a:r>
          </a:p>
          <a:p>
            <a:pPr eaLnBrk="1" hangingPunct="1">
              <a:defRPr/>
            </a:pPr>
            <a:r>
              <a:rPr lang="ru-RU" dirty="0" smtClean="0"/>
              <a:t>стан </a:t>
            </a:r>
            <a:r>
              <a:rPr lang="ru-RU" dirty="0" err="1" smtClean="0"/>
              <a:t>довкілля</a:t>
            </a:r>
            <a:r>
              <a:rPr lang="ru-RU" dirty="0" smtClean="0"/>
              <a:t> - 20-25%;    </a:t>
            </a:r>
          </a:p>
          <a:p>
            <a:pPr eaLnBrk="1" hangingPunct="1">
              <a:defRPr/>
            </a:pPr>
            <a:r>
              <a:rPr lang="ru-RU" dirty="0" err="1" smtClean="0"/>
              <a:t>медичне</a:t>
            </a:r>
            <a:r>
              <a:rPr lang="ru-RU" dirty="0" smtClean="0"/>
              <a:t> </a:t>
            </a:r>
            <a:r>
              <a:rPr lang="ru-RU" dirty="0" err="1" smtClean="0"/>
              <a:t>забезпечення</a:t>
            </a:r>
            <a:r>
              <a:rPr lang="ru-RU" dirty="0" smtClean="0"/>
              <a:t> - 10-15%;  </a:t>
            </a:r>
          </a:p>
          <a:p>
            <a:pPr eaLnBrk="1" hangingPunct="1">
              <a:defRPr/>
            </a:pPr>
            <a:r>
              <a:rPr lang="ru-RU" dirty="0" err="1" smtClean="0"/>
              <a:t>умови</a:t>
            </a:r>
            <a:r>
              <a:rPr lang="ru-RU" dirty="0" smtClean="0"/>
              <a:t> і </a:t>
            </a:r>
            <a:r>
              <a:rPr lang="ru-RU" dirty="0" err="1" smtClean="0"/>
              <a:t>спосіб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людей - 50-55%.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32099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2362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/>
              <a:t>Екологічна проблема Кіровоградщини</a:t>
            </a:r>
            <a:endParaRPr lang="uk-UA" sz="3600" b="1" dirty="0"/>
          </a:p>
        </p:txBody>
      </p:sp>
      <p:pic>
        <p:nvPicPr>
          <p:cNvPr id="4" name="Кировоград. Экол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225" y="1196975"/>
            <a:ext cx="5648325" cy="4518025"/>
          </a:xfrm>
        </p:spPr>
      </p:pic>
    </p:spTree>
    <p:extLst>
      <p:ext uri="{BB962C8B-B14F-4D97-AF65-F5344CB8AC3E}">
        <p14:creationId xmlns:p14="http://schemas.microsoft.com/office/powerpoint/2010/main" val="30072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969" y="332655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/>
              <a:t>Радон у природі. </a:t>
            </a:r>
            <a:endParaRPr lang="uk-UA" sz="4000" dirty="0"/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0137" y="2254702"/>
            <a:ext cx="6030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uk-UA" sz="2800" dirty="0"/>
              <a:t>Радон утворюється в радіоактивних рудах і мінералах при розпаді радію</a:t>
            </a:r>
            <a:r>
              <a:rPr lang="ru-RU" sz="2800" dirty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uk-UA" sz="2800" dirty="0"/>
              <a:t>Благородний газ без кольору і запаху, отруйний, радіоактивний</a:t>
            </a:r>
            <a:r>
              <a:rPr lang="ru-RU" sz="2800" dirty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uk-UA" sz="2800" dirty="0"/>
              <a:t>Радон легко розчиняється у воді, а ще краще – в жирових тканинах живих організмів.</a:t>
            </a:r>
            <a:r>
              <a:rPr lang="ru-RU" sz="2800" dirty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826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6344" y="17670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b="1" dirty="0" smtClean="0"/>
              <a:t>Вплив різних джерел випромінювання  на сумарну дозу опромінення жителів України</a:t>
            </a:r>
            <a:endParaRPr lang="uk-UA" b="1" i="1" dirty="0">
              <a:latin typeface="Bookman Old Style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38" y="1268760"/>
            <a:ext cx="404177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543201"/>
            <a:ext cx="3672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uk-UA" sz="1600" dirty="0"/>
              <a:t>Наслідки аварії на ЧАЕС</a:t>
            </a:r>
          </a:p>
          <a:p>
            <a:pPr algn="l" eaLnBrk="1" hangingPunct="1">
              <a:defRPr/>
            </a:pPr>
            <a:r>
              <a:rPr lang="uk-UA" sz="1600" dirty="0"/>
              <a:t>Діяльність підприємств</a:t>
            </a:r>
          </a:p>
          <a:p>
            <a:pPr algn="l" eaLnBrk="1" hangingPunct="1">
              <a:defRPr/>
            </a:pPr>
            <a:r>
              <a:rPr lang="uk-UA" sz="1600" dirty="0" err="1"/>
              <a:t>Ренгенодіагностика</a:t>
            </a:r>
            <a:endParaRPr lang="uk-UA" sz="1600" dirty="0"/>
          </a:p>
          <a:p>
            <a:pPr algn="l" eaLnBrk="1" hangingPunct="1">
              <a:defRPr/>
            </a:pPr>
            <a:r>
              <a:rPr lang="uk-UA" sz="1600" dirty="0"/>
              <a:t>Лікування раку</a:t>
            </a:r>
          </a:p>
          <a:p>
            <a:pPr algn="l" eaLnBrk="1" hangingPunct="1">
              <a:defRPr/>
            </a:pPr>
            <a:r>
              <a:rPr lang="uk-UA" sz="1600" dirty="0"/>
              <a:t>Внутрішнє </a:t>
            </a:r>
            <a:r>
              <a:rPr lang="uk-UA" sz="1600" dirty="0" err="1"/>
              <a:t>бета-випромінення</a:t>
            </a:r>
            <a:endParaRPr lang="uk-UA" sz="1600" dirty="0"/>
          </a:p>
          <a:p>
            <a:pPr algn="l" eaLnBrk="1" hangingPunct="1">
              <a:defRPr/>
            </a:pPr>
            <a:r>
              <a:rPr lang="uk-UA" sz="1600" dirty="0"/>
              <a:t>Космічне </a:t>
            </a:r>
            <a:r>
              <a:rPr lang="uk-UA" sz="1600" dirty="0" err="1"/>
              <a:t>випромінення</a:t>
            </a:r>
            <a:endParaRPr lang="uk-UA" sz="1600" dirty="0"/>
          </a:p>
          <a:p>
            <a:pPr algn="l" eaLnBrk="1" hangingPunct="1">
              <a:defRPr/>
            </a:pPr>
            <a:r>
              <a:rPr lang="uk-UA" sz="1600" dirty="0"/>
              <a:t>Природний гама-фон</a:t>
            </a:r>
          </a:p>
          <a:p>
            <a:pPr algn="l" eaLnBrk="1" hangingPunct="1">
              <a:defRPr/>
            </a:pPr>
            <a:r>
              <a:rPr lang="uk-UA" sz="1600" dirty="0"/>
              <a:t>Радіоактивність </a:t>
            </a:r>
            <a:r>
              <a:rPr lang="uk-UA" sz="1600" dirty="0" err="1"/>
              <a:t>буд-</a:t>
            </a:r>
            <a:r>
              <a:rPr lang="uk-UA" sz="1600" dirty="0"/>
              <a:t> матеріалів</a:t>
            </a:r>
          </a:p>
          <a:p>
            <a:pPr algn="l" eaLnBrk="1" hangingPunct="1">
              <a:defRPr/>
            </a:pPr>
            <a:r>
              <a:rPr lang="ru-RU" sz="1600" dirty="0" err="1"/>
              <a:t>Питна</a:t>
            </a:r>
            <a:r>
              <a:rPr lang="ru-RU" sz="1600" dirty="0"/>
              <a:t> вода</a:t>
            </a:r>
          </a:p>
          <a:p>
            <a:pPr algn="l" eaLnBrk="1" hangingPunct="1">
              <a:defRPr/>
            </a:pPr>
            <a:r>
              <a:rPr lang="uk-UA" sz="1600" dirty="0"/>
              <a:t>Радон</a:t>
            </a:r>
            <a:endParaRPr lang="ru-RU" sz="1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68" y="1635883"/>
            <a:ext cx="304800" cy="236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Вплив на живі організми.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286000" y="1388442"/>
            <a:ext cx="595840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kern="0" dirty="0">
                <a:solidFill>
                  <a:srgbClr val="000000"/>
                </a:solidFill>
                <a:latin typeface="Arial"/>
              </a:rPr>
              <a:t>Радон надає 3/4 річної дози опромінення, одержуваного людиною від земних джерел радіації.</a:t>
            </a:r>
          </a:p>
          <a:p>
            <a:pPr marL="268288" lvl="0" indent="-2682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kern="0" dirty="0">
                <a:solidFill>
                  <a:srgbClr val="000000"/>
                </a:solidFill>
                <a:latin typeface="Arial"/>
              </a:rPr>
              <a:t>Радон, надходячи у легені, піддає їх радіоактивному впливу і викликає </a:t>
            </a:r>
            <a:r>
              <a:rPr lang="uk-UA" kern="0" dirty="0" err="1">
                <a:solidFill>
                  <a:srgbClr val="000000"/>
                </a:solidFill>
                <a:latin typeface="Arial"/>
              </a:rPr>
              <a:t>мікроопіки</a:t>
            </a:r>
            <a:r>
              <a:rPr lang="uk-UA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68288" lvl="0" indent="-2682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kern="0" dirty="0">
                <a:solidFill>
                  <a:srgbClr val="000000"/>
                </a:solidFill>
                <a:latin typeface="Arial"/>
              </a:rPr>
              <a:t>Підвищена концентрація радону в повітрі може викликати захворювання на рак.</a:t>
            </a:r>
          </a:p>
          <a:p>
            <a:pPr marL="268288" lvl="0" indent="-2682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kern="0" dirty="0">
                <a:solidFill>
                  <a:srgbClr val="000000"/>
                </a:solidFill>
                <a:latin typeface="Arial"/>
              </a:rPr>
              <a:t>Альфа-частинки, які утворюються при розпаді радону, викликають пошкодження в хромосомах клітин кісткового мозку людини, що збільшує ймовірність розвитку лейкозів.</a:t>
            </a:r>
          </a:p>
          <a:p>
            <a:pPr marL="268288" lvl="0" indent="-2682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kern="0" dirty="0">
                <a:solidFill>
                  <a:srgbClr val="000000"/>
                </a:solidFill>
                <a:latin typeface="Arial"/>
              </a:rPr>
              <a:t>Найбільш уразливі для радону найважливіші клітини – статеві, кровотворні та імунні.</a:t>
            </a:r>
            <a:r>
              <a:rPr lang="ru-RU" kern="0" dirty="0">
                <a:solidFill>
                  <a:srgbClr val="000000"/>
                </a:solidFill>
                <a:latin typeface="Arial"/>
              </a:rPr>
              <a:t> </a:t>
            </a:r>
            <a:endParaRPr lang="ru-RU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0" y="188640"/>
            <a:ext cx="22860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3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Arial" pitchFamily="34" charset="0"/>
                <a:ea typeface="Calibri"/>
                <a:cs typeface="Arial" pitchFamily="34" charset="0"/>
              </a:rPr>
              <a:t>Радон в будинку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9765"/>
            <a:ext cx="4316620" cy="36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1443841"/>
            <a:ext cx="4572000" cy="5521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3925" lvl="2" algn="l">
              <a:lnSpc>
                <a:spcPct val="80000"/>
              </a:lnSpc>
              <a:spcBef>
                <a:spcPct val="20000"/>
              </a:spcBef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У будинках, збудованих на ґрунті, який містить високий рівень урану, може спостерігатися підвищений рівень радону (особливо в підвалах).</a:t>
            </a:r>
            <a:r>
              <a:rPr lang="ru-RU" sz="1800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174625" lvl="0" indent="-1651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 smtClean="0">
              <a:solidFill>
                <a:srgbClr val="000000"/>
              </a:solidFill>
              <a:latin typeface="Arial"/>
            </a:endParaRPr>
          </a:p>
          <a:p>
            <a:pPr marL="174625" lvl="0" indent="-1651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 smtClean="0">
              <a:solidFill>
                <a:srgbClr val="000000"/>
              </a:solidFill>
              <a:latin typeface="Arial"/>
            </a:endParaRPr>
          </a:p>
          <a:p>
            <a:pPr marL="174625" lvl="0" indent="-1651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174625" lvl="0" indent="-1651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174625" lvl="0" indent="-1651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9525" lvl="0">
              <a:lnSpc>
                <a:spcPct val="80000"/>
              </a:lnSpc>
              <a:spcBef>
                <a:spcPct val="20000"/>
              </a:spcBef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У будинок радон може потрапити різними шляхами: </a:t>
            </a:r>
          </a:p>
          <a:p>
            <a:pPr marL="534988" lvl="1" indent="-177800" algn="l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з надр Землі;</a:t>
            </a:r>
          </a:p>
          <a:p>
            <a:pPr marL="534988" lvl="1" indent="-177800" algn="l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зі стін і фундаменту будівель;</a:t>
            </a:r>
          </a:p>
          <a:p>
            <a:pPr marL="534988" lvl="1" indent="-177800" algn="l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разом з водопровідною водою;</a:t>
            </a:r>
          </a:p>
          <a:p>
            <a:pPr marL="534988" lvl="1" indent="-177800" algn="l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uk-UA" sz="1800" kern="0" dirty="0">
                <a:solidFill>
                  <a:srgbClr val="000000"/>
                </a:solidFill>
                <a:latin typeface="Arial"/>
              </a:rPr>
              <a:t>з природним газом</a:t>
            </a:r>
            <a:endParaRPr lang="uk-UA" dirty="0"/>
          </a:p>
          <a:p>
            <a:pPr marL="174625" lvl="0" indent="-1651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174625" lvl="0" indent="-1651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174625" lvl="0" indent="-1651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  <a:p>
            <a:pPr marL="174625" lvl="0" indent="-1651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uk-UA" sz="18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2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Профілактичні </a:t>
            </a:r>
            <a:r>
              <a:rPr lang="uk-UA" sz="2800" b="1" dirty="0" err="1"/>
              <a:t>антирадонові</a:t>
            </a:r>
            <a:r>
              <a:rPr lang="uk-UA" sz="2800" b="1" dirty="0"/>
              <a:t> заходи.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51720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420679" y="1256631"/>
            <a:ext cx="34886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algn="l">
              <a:lnSpc>
                <a:spcPct val="80000"/>
              </a:lnSpc>
              <a:spcBef>
                <a:spcPct val="20000"/>
              </a:spcBef>
            </a:pPr>
            <a:r>
              <a:rPr lang="uk-UA" sz="2000" kern="0" dirty="0">
                <a:solidFill>
                  <a:srgbClr val="000000"/>
                </a:solidFill>
                <a:latin typeface="Arial"/>
              </a:rPr>
              <a:t>Що потрібно робити: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покращити вентиляцію у помешканні;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часто і регулярно провітрювати житло;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встановити вентиляцію у підвальному чи цокольному приміщеннях;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звертати увагу на якість будівельних матеріалів, що використовуються для ремонту чи будівництва;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герметизувати підлогу та щілини у стінах;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встановити фільтр зворотного осмосу (чи хоча б звичайний вугільний) на воду;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збільшити кількість зелених насаджень довкола будинку, квітів та декоративних рослин у вазонах усередині помешкання;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збільшити вживання </a:t>
            </a:r>
            <a:r>
              <a:rPr lang="uk-UA" sz="1600" kern="0" dirty="0" err="1">
                <a:solidFill>
                  <a:srgbClr val="000000"/>
                </a:solidFill>
                <a:latin typeface="Arial"/>
              </a:rPr>
              <a:t>пектиновмісних</a:t>
            </a:r>
            <a:r>
              <a:rPr lang="uk-UA" sz="1600" kern="0" dirty="0">
                <a:solidFill>
                  <a:srgbClr val="000000"/>
                </a:solidFill>
                <a:latin typeface="Arial"/>
              </a:rPr>
              <a:t> продуктів – яблук, смородини тощо;</a:t>
            </a:r>
          </a:p>
          <a:p>
            <a:pPr marL="179388" lvl="0" indent="-179388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1600" kern="0" dirty="0">
                <a:solidFill>
                  <a:srgbClr val="000000"/>
                </a:solidFill>
                <a:latin typeface="Arial"/>
              </a:rPr>
              <a:t>позбутись шкідливих звичок.</a:t>
            </a:r>
            <a:endParaRPr lang="uk-UA" sz="16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0888"/>
            <a:ext cx="23050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" y="1039145"/>
            <a:ext cx="273685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8" y="3573016"/>
            <a:ext cx="2111375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81128"/>
            <a:ext cx="2665412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0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igital_nebula">
  <a:themeElements>
    <a:clrScheme name="digital_nebu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gital_nebu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_neb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_nebu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_nebu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772</Words>
  <Application>Microsoft Office PowerPoint</Application>
  <PresentationFormat>Экран (4:3)</PresentationFormat>
  <Paragraphs>115</Paragraphs>
  <Slides>20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powerpoint-template</vt:lpstr>
      <vt:lpstr>digital_nebula</vt:lpstr>
      <vt:lpstr>1_digital_nebula</vt:lpstr>
      <vt:lpstr>2_digital_nebula</vt:lpstr>
      <vt:lpstr>3_digital_nebula</vt:lpstr>
      <vt:lpstr>4_digital_nebula</vt:lpstr>
      <vt:lpstr>5_digital_nebula</vt:lpstr>
      <vt:lpstr>6_digital_nebula</vt:lpstr>
      <vt:lpstr>Радон: міфи і реальність</vt:lpstr>
      <vt:lpstr>Конституція України</vt:lpstr>
      <vt:lpstr>здоров’я людини</vt:lpstr>
      <vt:lpstr>Екологічна проблема Кіровоградщини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Радон в Кіровограді: міфи і реальність</vt:lpstr>
      <vt:lpstr>вчителі кафедри хімії та біології:  Ларіонова Т.І.,  Дробаха Н.І. , Марченко А.Г.      учні 10-А та 10-Б класів  </vt:lpstr>
      <vt:lpstr>Радон в Кіровограді: міфи і реальність</vt:lpstr>
      <vt:lpstr>Презентация PowerPoint</vt:lpstr>
      <vt:lpstr>Порівняння рівня онкозахворюваності населення та даних дослідження І-ї групи щодо вмісту радону та радіації в різних районах міста.</vt:lpstr>
      <vt:lpstr>Де можна купити такі апарати, якщо хтось буде мати бажання? http://enigmapro.com.ua/product_list/group_473317 http://www.ua.all.biz/buy/goods/?group=1010054 http://prom.ua/Radon.html http://www.postavka-kip.ru/items/005851.html http://zapadpribor.com/index.php?page=product&amp;id=5906 http://doza.net.ua/</vt:lpstr>
      <vt:lpstr>Радон в Кіровограді: міфи і реальність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Олег</dc:creator>
  <cp:lastModifiedBy>IRA</cp:lastModifiedBy>
  <cp:revision>28</cp:revision>
  <dcterms:created xsi:type="dcterms:W3CDTF">2012-08-03T05:35:41Z</dcterms:created>
  <dcterms:modified xsi:type="dcterms:W3CDTF">2013-03-03T20:40:24Z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183641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