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58" r:id="rId4"/>
    <p:sldId id="257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6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32B"/>
    <a:srgbClr val="F3E5F3"/>
    <a:srgbClr val="5E8C30"/>
    <a:srgbClr val="6F9133"/>
    <a:srgbClr val="6B9F37"/>
    <a:srgbClr val="ECD8EC"/>
    <a:srgbClr val="5B76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B18A-F320-45F0-AD80-3B3269F6DB7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67F77-A1B6-4A19-9F40-C40136B43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67F77-A1B6-4A19-9F40-C40136B437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67F77-A1B6-4A19-9F40-C40136B437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9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2E0D-D0F7-43D2-84F5-5B760CB0941C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3E5F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0" y="4221088"/>
            <a:ext cx="6444208" cy="10367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Шкільне   методичне    об’єднання        учителів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біології та хімії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 (3)\IMG_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905741" cy="517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Марченко Алла Григорівна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E:\Фото\2013\2013-01-14 14 января\14 января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503415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700808"/>
            <a:ext cx="4572000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sz="2400" b="1" dirty="0" smtClean="0">
                <a:solidFill>
                  <a:srgbClr val="4B632B"/>
                </a:solidFill>
              </a:rPr>
              <a:t>учитель біології , природознавства,   екології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спеціаліст першої кваліфікаційної категорії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педагогічне звання  </a:t>
            </a:r>
            <a:r>
              <a:rPr lang="uk-UA" sz="2400" b="1" dirty="0" err="1" smtClean="0">
                <a:solidFill>
                  <a:srgbClr val="4B632B"/>
                </a:solidFill>
              </a:rPr>
              <a:t>“старший</a:t>
            </a:r>
            <a:r>
              <a:rPr lang="uk-UA" sz="2400" b="1" dirty="0" smtClean="0">
                <a:solidFill>
                  <a:srgbClr val="4B632B"/>
                </a:solidFill>
              </a:rPr>
              <a:t> </a:t>
            </a:r>
            <a:r>
              <a:rPr lang="uk-UA" sz="2400" b="1" dirty="0" err="1" smtClean="0">
                <a:solidFill>
                  <a:srgbClr val="4B632B"/>
                </a:solidFill>
              </a:rPr>
              <a:t>учитель”</a:t>
            </a:r>
            <a:r>
              <a:rPr lang="uk-UA" sz="2400" b="1" dirty="0" smtClean="0">
                <a:solidFill>
                  <a:srgbClr val="4B632B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педагогічний стаж 32 роки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працює над проблемою: </a:t>
            </a:r>
            <a:r>
              <a:rPr lang="uk-UA" sz="2400" b="1" u="sng" dirty="0" smtClean="0">
                <a:solidFill>
                  <a:srgbClr val="4B632B"/>
                </a:solidFill>
              </a:rPr>
              <a:t>«Інтерактивні форми і методи роботи на уроках біології, природознавства, екології»</a:t>
            </a:r>
          </a:p>
          <a:p>
            <a:pPr algn="just">
              <a:lnSpc>
                <a:spcPct val="90000"/>
              </a:lnSpc>
            </a:pP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013-03-11 грамоты\грамоты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78560" cy="2908920"/>
          </a:xfrm>
          <a:prstGeom prst="rect">
            <a:avLst/>
          </a:prstGeom>
          <a:noFill/>
        </p:spPr>
      </p:pic>
      <p:pic>
        <p:nvPicPr>
          <p:cNvPr id="6" name="Рисунок 5" descr="C:\Users\admin\Pictures\2013-03-11 грамоты\грамоты 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32448" cy="468052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512" y="3203685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2011 – 2012 н. рік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Переможці міського конкурсу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екологічних проектів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«Мій чотирилапий друг»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Шульга Владислав і </a:t>
            </a:r>
            <a:r>
              <a:rPr kumimoji="0" lang="uk-UA" sz="1600" b="1" i="0" strike="noStrike" cap="none" normalizeH="0" baseline="0" dirty="0" err="1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Більченко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Максим, учні 6 – Б класу</a:t>
            </a:r>
            <a:endParaRPr kumimoji="0" lang="uk-UA" sz="1600" b="1" i="0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Ларіонова Тетяна Іванівна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D:\1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012160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1196752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/>
              <a:t>  </a:t>
            </a:r>
            <a:r>
              <a:rPr lang="uk-UA" sz="2000" b="1" dirty="0" smtClean="0">
                <a:solidFill>
                  <a:srgbClr val="4B632B"/>
                </a:solidFill>
              </a:rPr>
              <a:t>голова ШМО учителів  біології, хімії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голова шкільної  творчої групи </a:t>
            </a:r>
            <a:r>
              <a:rPr lang="uk-UA" sz="2000" b="1" dirty="0" err="1" smtClean="0">
                <a:solidFill>
                  <a:srgbClr val="4B632B"/>
                </a:solidFill>
              </a:rPr>
              <a:t>“Творчий</a:t>
            </a:r>
            <a:r>
              <a:rPr lang="uk-UA" sz="2000" b="1" dirty="0" smtClean="0">
                <a:solidFill>
                  <a:srgbClr val="4B632B"/>
                </a:solidFill>
              </a:rPr>
              <a:t> </a:t>
            </a:r>
            <a:r>
              <a:rPr lang="uk-UA" sz="2000" b="1" dirty="0" err="1" smtClean="0">
                <a:solidFill>
                  <a:srgbClr val="4B632B"/>
                </a:solidFill>
              </a:rPr>
              <a:t>учитель”</a:t>
            </a:r>
            <a:endParaRPr lang="uk-UA" sz="2000" b="1" dirty="0" smtClean="0">
              <a:solidFill>
                <a:srgbClr val="4B632B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учитель біології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спеціаліст вищої  кваліфікаційної   категорії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педагогічне звання  </a:t>
            </a:r>
            <a:r>
              <a:rPr lang="uk-UA" sz="2000" b="1" dirty="0" err="1" smtClean="0">
                <a:solidFill>
                  <a:srgbClr val="4B632B"/>
                </a:solidFill>
              </a:rPr>
              <a:t>“учитель</a:t>
            </a:r>
            <a:r>
              <a:rPr lang="uk-UA" sz="2000" b="1" dirty="0" smtClean="0">
                <a:solidFill>
                  <a:srgbClr val="4B632B"/>
                </a:solidFill>
              </a:rPr>
              <a:t> – </a:t>
            </a:r>
            <a:r>
              <a:rPr lang="uk-UA" sz="2000" b="1" dirty="0" err="1" smtClean="0">
                <a:solidFill>
                  <a:srgbClr val="4B632B"/>
                </a:solidFill>
              </a:rPr>
              <a:t>методист”</a:t>
            </a:r>
            <a:r>
              <a:rPr lang="uk-UA" sz="2000" b="1" dirty="0" smtClean="0">
                <a:solidFill>
                  <a:srgbClr val="4B632B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нагороджена  нагрудним знаком   </a:t>
            </a:r>
          </a:p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rgbClr val="4B632B"/>
                </a:solidFill>
              </a:rPr>
              <a:t>   “ Відмінник освіти України ”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педагогічний стаж 33 роки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член міської експертної групи учителів        біології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член міської творчої групи учителів біології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була слухачем обласної Школи вищої </a:t>
            </a:r>
            <a:r>
              <a:rPr lang="uk-UA" sz="2000" b="1" dirty="0" err="1" smtClean="0">
                <a:solidFill>
                  <a:srgbClr val="4B632B"/>
                </a:solidFill>
              </a:rPr>
              <a:t>педмайстерності</a:t>
            </a:r>
            <a:r>
              <a:rPr lang="uk-UA" sz="2000" b="1" dirty="0" smtClean="0">
                <a:solidFill>
                  <a:srgbClr val="4B632B"/>
                </a:solidFill>
              </a:rPr>
              <a:t> учителів </a:t>
            </a:r>
            <a:r>
              <a:rPr lang="uk-UA" sz="2000" b="1" dirty="0" err="1" smtClean="0">
                <a:solidFill>
                  <a:srgbClr val="4B632B"/>
                </a:solidFill>
              </a:rPr>
              <a:t>біології”</a:t>
            </a:r>
            <a:r>
              <a:rPr lang="uk-UA" sz="2000" b="1" dirty="0" smtClean="0">
                <a:solidFill>
                  <a:srgbClr val="4B632B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участь у конкурсі «Учитель року - 2012», міський етап.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голова журі міської олімпіади з біології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член журі  обласної олімпіади з екології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4B632B"/>
                </a:solidFill>
              </a:rPr>
              <a:t>  працює над проблемою: </a:t>
            </a:r>
            <a:r>
              <a:rPr lang="uk-UA" sz="2000" b="1" u="sng" dirty="0" smtClean="0">
                <a:solidFill>
                  <a:srgbClr val="4B632B"/>
                </a:solidFill>
              </a:rPr>
              <a:t>«Формування </a:t>
            </a:r>
            <a:r>
              <a:rPr lang="uk-UA" sz="2000" b="1" u="sng" dirty="0" err="1" smtClean="0">
                <a:solidFill>
                  <a:srgbClr val="4B632B"/>
                </a:solidFill>
              </a:rPr>
              <a:t>здоров’язберігаючих</a:t>
            </a:r>
            <a:r>
              <a:rPr lang="uk-UA" sz="2000" b="1" u="sng" dirty="0" smtClean="0">
                <a:solidFill>
                  <a:srgbClr val="4B632B"/>
                </a:solidFill>
              </a:rPr>
              <a:t> </a:t>
            </a:r>
            <a:r>
              <a:rPr lang="uk-UA" sz="2000" b="1" u="sng" dirty="0" err="1" smtClean="0">
                <a:solidFill>
                  <a:srgbClr val="4B632B"/>
                </a:solidFill>
              </a:rPr>
              <a:t>компетентностей</a:t>
            </a:r>
            <a:r>
              <a:rPr lang="uk-UA" sz="2000" b="1" u="sng" dirty="0" smtClean="0">
                <a:solidFill>
                  <a:srgbClr val="4B632B"/>
                </a:solidFill>
              </a:rPr>
              <a:t> засобами уроку біології.</a:t>
            </a:r>
            <a:r>
              <a:rPr lang="uk-UA" sz="2000" b="1" dirty="0" smtClean="0">
                <a:solidFill>
                  <a:srgbClr val="4B632B"/>
                </a:solidFill>
              </a:rPr>
              <a:t>» </a:t>
            </a:r>
            <a:endParaRPr lang="ru-RU" sz="2000" b="1" dirty="0">
              <a:solidFill>
                <a:srgbClr val="4B63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06090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Учні – переможці міської олімпіади з біології 2011-2012 </a:t>
            </a:r>
            <a:r>
              <a:rPr lang="uk-UA" sz="2800" dirty="0" err="1" smtClean="0">
                <a:solidFill>
                  <a:schemeClr val="tx1"/>
                </a:solidFill>
              </a:rPr>
              <a:t>н.рік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dmin\Pictures\2013-03-10 грамоты\грамоты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262602" cy="3196952"/>
          </a:xfrm>
          <a:prstGeom prst="rect">
            <a:avLst/>
          </a:prstGeom>
          <a:noFill/>
        </p:spPr>
      </p:pic>
      <p:pic>
        <p:nvPicPr>
          <p:cNvPr id="7171" name="Picture 3" descr="E:\вчитель року\фото\11.11.11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304256" cy="3760875"/>
          </a:xfrm>
          <a:prstGeom prst="rect">
            <a:avLst/>
          </a:prstGeom>
          <a:noFill/>
        </p:spPr>
      </p:pic>
      <p:pic>
        <p:nvPicPr>
          <p:cNvPr id="7172" name="Picture 4" descr="E:\вчитель року\Scan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19175"/>
            <a:ext cx="2345367" cy="3129905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9552" y="5568915"/>
            <a:ext cx="2339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Колєчкін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11- А  клас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місце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84168" y="1104419"/>
            <a:ext cx="2267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Чала Анастасія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клас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4B632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місце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4B632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6000" b="1" dirty="0" smtClean="0"/>
              <a:t>     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           Учителі кафедри працюють з обдарованими учнями, які  приймають участь у  роботі шкільного наукового товариства «Росток». Школярі працюють над науковими роботами, захищають їх на   конкурсі  курсових робіт учнів членів шкільного   наукового товариства «Росток». Учні 8 – 11 класів залучені до роботи в МАН при </a:t>
            </a:r>
            <a:r>
              <a:rPr lang="uk-UA" sz="7200" b="1" dirty="0" err="1" smtClean="0">
                <a:latin typeface="Arial" pitchFamily="34" charset="0"/>
                <a:cs typeface="Arial" pitchFamily="34" charset="0"/>
              </a:rPr>
              <a:t>педуніверситеті</a:t>
            </a: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20000"/>
              </a:lnSpc>
              <a:buNone/>
            </a:pPr>
            <a:r>
              <a:rPr lang="uk-UA" sz="7200" b="1" u="sng" dirty="0" smtClean="0">
                <a:latin typeface="Arial" pitchFamily="34" charset="0"/>
                <a:cs typeface="Arial" pitchFamily="34" charset="0"/>
              </a:rPr>
              <a:t>2011 – 2012 </a:t>
            </a:r>
            <a:r>
              <a:rPr lang="uk-UA" sz="7200" b="1" u="sng" dirty="0" err="1" smtClean="0">
                <a:latin typeface="Arial" pitchFamily="34" charset="0"/>
                <a:cs typeface="Arial" pitchFamily="34" charset="0"/>
              </a:rPr>
              <a:t>н.рік</a:t>
            </a:r>
            <a:r>
              <a:rPr lang="uk-UA" sz="7200" b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72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            Учениця 11-Б класу Бойко Анастасія прийняла участь в конкурсі науково – дослідницьких  робіт Кіровоградської МАН, секції  «Екологія» і стала Лауреатом обласного етапу  Всеукраїнського конкурсу науково – дослідницьких робіт.  Керівник – Ларіонова Т.І.</a:t>
            </a:r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uk-UA" sz="7200" b="1" u="sng" dirty="0" smtClean="0">
                <a:latin typeface="Arial" pitchFamily="34" charset="0"/>
                <a:cs typeface="Arial" pitchFamily="34" charset="0"/>
              </a:rPr>
              <a:t> 2012 – 2013 </a:t>
            </a:r>
            <a:r>
              <a:rPr lang="uk-UA" sz="7200" b="1" u="sng" dirty="0" err="1" smtClean="0">
                <a:latin typeface="Arial" pitchFamily="34" charset="0"/>
                <a:cs typeface="Arial" pitchFamily="34" charset="0"/>
              </a:rPr>
              <a:t>н.рік</a:t>
            </a:r>
            <a:endParaRPr lang="ru-RU" sz="72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         Учениця 11-А класу Ткаченко Анастасія, шкільне товариство «Росток», прийняла участь в конкурсі науково – дослідницьких  робіт Кіровоградської МАН, секції  «Екологія» , тема проекту «Проблема вмісту фосфатів у пральних порошках».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      Керівник Бойко І.А.</a:t>
            </a:r>
          </a:p>
          <a:p>
            <a:pPr algn="just">
              <a:lnSpc>
                <a:spcPct val="120000"/>
              </a:lnSpc>
              <a:buNone/>
            </a:pPr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7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uk-UA" sz="7200" b="1" dirty="0" smtClean="0">
                <a:solidFill>
                  <a:srgbClr val="C1252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C12521"/>
                </a:solidFill>
                <a:latin typeface="Arial" pitchFamily="34" charset="0"/>
                <a:cs typeface="Arial" pitchFamily="34" charset="0"/>
              </a:rPr>
            </a:b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Всеукраїнська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природознавча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гра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Геліантус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Шкільний координатор – Бойко І.А.</a:t>
            </a:r>
          </a:p>
          <a:p>
            <a:pPr algn="ctr">
              <a:buNone/>
            </a:pP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2011 – 2012 </a:t>
            </a:r>
            <a:r>
              <a:rPr lang="uk-UA" sz="2000" b="1" u="sng" dirty="0" err="1" smtClean="0">
                <a:latin typeface="Arial" pitchFamily="34" charset="0"/>
                <a:cs typeface="Arial" pitchFamily="34" charset="0"/>
              </a:rPr>
              <a:t>рр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Брали участь  24 учні   10 – 11х класів.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2012 – 2013рр.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Брали участь  31 учні.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Всеукраїнський інтерактивний конкурс </a:t>
            </a:r>
            <a:r>
              <a:rPr lang="uk-UA" sz="2000" b="1" u="sng" dirty="0" err="1" smtClean="0">
                <a:latin typeface="Arial" pitchFamily="34" charset="0"/>
                <a:cs typeface="Arial" pitchFamily="34" charset="0"/>
              </a:rPr>
              <a:t>“Колосок”</a:t>
            </a: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Шкільний координатор – Ларіонова Т.І.</a:t>
            </a:r>
          </a:p>
          <a:p>
            <a:pPr algn="ctr">
              <a:buNone/>
            </a:pP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2011-2012рр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Брали участь 169 учнів  1 – 10х класів.</a:t>
            </a: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Учні  отримали нагороди, сертифікати: «Золотий колосок»,</a:t>
            </a: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«Срібний колосок».</a:t>
            </a:r>
          </a:p>
          <a:p>
            <a:pPr algn="ctr">
              <a:buNone/>
            </a:pP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2012 – 2013рр.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“Осінній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колосок - 2012” брали участь  97 учнів:  14 учнів отримали сертифікати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“Золотий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колосок”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, 42 учні отримали сертифікати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“Срібний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колосок”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Для участі у Всеукраїнському інтерактивному конкурсі 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“Весняний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колосок – 2013”  зареєструвалося  174 учні  ( 1 – 11 кл.).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 </a:t>
            </a:r>
          </a:p>
          <a:p>
            <a:pPr algn="ctr">
              <a:buNone/>
            </a:pPr>
            <a:r>
              <a:rPr lang="uk-UA" sz="2000" dirty="0" smtClean="0"/>
              <a:t> 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над якою працює методичне  об’єднання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«</a:t>
            </a:r>
            <a:r>
              <a:rPr lang="uk-UA" b="1" i="1" dirty="0" smtClean="0"/>
              <a:t>Формування освіченої, </a:t>
            </a:r>
            <a:r>
              <a:rPr lang="uk-UA" b="1" i="1" dirty="0" err="1" smtClean="0"/>
              <a:t>гуманістично</a:t>
            </a:r>
            <a:r>
              <a:rPr lang="uk-UA" b="1" i="1" dirty="0" smtClean="0"/>
              <a:t> спрямованої, фізично, психічно та соціально здорової особистості»</a:t>
            </a:r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endParaRPr lang="uk-UA" b="1" i="1" dirty="0" smtClean="0"/>
          </a:p>
          <a:p>
            <a:pPr algn="ctr">
              <a:buNone/>
            </a:pPr>
            <a:r>
              <a:rPr lang="uk-UA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/>
          </a:p>
        </p:txBody>
      </p:sp>
      <p:pic>
        <p:nvPicPr>
          <p:cNvPr id="4" name="Рисунок 3" descr="E:\вчитель року\фото\IMG_21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430195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41568" cy="72008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Основні завдання ШМО: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Використовувати 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новітні підходи до організації навчання інтерактивними технологіями,які  допоможуть вчителям кафедри зробити процес навчання цікавим,різноманітним, ефективним, демократичним. 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Дати учням необхідний обсяг знань щодо до здорового способу життя,  який у майбутньому разом з життєвим досвідом,дозволить їм розібратися у  проблемах фізичного,психічного,духовного стану людини,а також у   питаннях формування культури здоров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я. 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Постійно займатися пошуком методів навчання, що підсилювали б активізацію процесу навчання, призводили до підвищення актуальності розвивальних і проблемних методів, самостійної роботи, творчих завдань.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Сприяти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створенню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оптимального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тнього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середовища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що сприяє   розвитку творчого мислення, розвитку цілеспрямованого     пізнавального інтересу і творчого потенціалу учнів.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Розвивати в учнів здібності до природничих наук, задовольняти інтерес до біології, хімії, формувати стійкий інтерес до предметів, створювати основу до свідомого вибору професій, пов’язаних з використанням біологічних та хімічних знань.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Формувати свідому мотивацію щодо здорового способу життя,щоб знання  про     здоровий спосіб життя стали переконанням кожного учня.              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Вивчення нового матеріалу проводити у формі дослідження з домінуванням активних і інтерактивних форм і методів, що сприяє формуванню дослідницьких навичок, розвитку творчого мислення, розширення операційного поля діяльності учнів.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Використовуючи інтерактивні методики, інтерактивні форми навчання,залучати дітей до розумової діяльності,вибирати посильні завдання,які сприяють мобілізації в учнів максимуму сили та енергії на навчання та одержання знань</a:t>
            </a: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Розвиваючи здібності учнів, використовувати методи, що сприяють вихованню    активної творчої особистості,здатної приймати сміливі нестандартні рішення.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 свідомого ставлення до свого здоров’я та здоров’я інших громадян як найвищої соціальної цінності, формування гігієнічних навичок і засад здорового способу життя, збереження і зміцнення фізичного та психічного здоров’я учнів.</a:t>
            </a:r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buNone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ШМО працює 4 педагогів: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000" b="1" dirty="0" smtClean="0"/>
              <a:t>3 педагога – спеціалісти  вищої кваліфікаційної категорії;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/>
              <a:t>1 педагог – спеціаліст першої кваліфікаційної категорії;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/>
              <a:t>2 педагога – мають  педагогічне  звання</a:t>
            </a:r>
          </a:p>
          <a:p>
            <a:pPr>
              <a:lnSpc>
                <a:spcPct val="90000"/>
              </a:lnSpc>
              <a:buNone/>
            </a:pPr>
            <a:r>
              <a:rPr lang="uk-UA" sz="2000" b="1" dirty="0" smtClean="0"/>
              <a:t>                              “ учитель – методист ”;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/>
              <a:t>1 педагог – має  педагогічне  звання </a:t>
            </a:r>
            <a:r>
              <a:rPr lang="uk-UA" sz="2000" b="1" dirty="0" err="1" smtClean="0"/>
              <a:t>“старший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учитель”</a:t>
            </a:r>
            <a:r>
              <a:rPr lang="uk-UA" sz="2000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/>
              <a:t>1 педагог – нагороджений нагрудним знаком   “ Відмінник освіти України ”</a:t>
            </a:r>
          </a:p>
          <a:p>
            <a:pPr>
              <a:lnSpc>
                <a:spcPct val="90000"/>
              </a:lnSpc>
              <a:buNone/>
            </a:pPr>
            <a:endParaRPr lang="uk-UA" b="1" dirty="0" smtClean="0"/>
          </a:p>
          <a:p>
            <a:endParaRPr lang="ru-RU" dirty="0"/>
          </a:p>
        </p:txBody>
      </p:sp>
      <p:pic>
        <p:nvPicPr>
          <p:cNvPr id="4" name="Рисунок 3" descr="E:\Фото\Учителя\IMG_21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567511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 школа\knig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3738736" cy="18435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62068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3600" b="1" dirty="0" smtClean="0"/>
              <a:t> Кожен учитель  світиться</a:t>
            </a:r>
          </a:p>
          <a:p>
            <a:pPr algn="ctr">
              <a:buFontTx/>
              <a:buNone/>
            </a:pPr>
            <a:r>
              <a:rPr lang="uk-UA" sz="3600" b="1" dirty="0" smtClean="0"/>
              <a:t>   своєю гранню, кожен має свій</a:t>
            </a:r>
          </a:p>
          <a:p>
            <a:pPr algn="ctr">
              <a:buFontTx/>
              <a:buNone/>
            </a:pPr>
            <a:r>
              <a:rPr lang="uk-UA" sz="3600" b="1" dirty="0" smtClean="0"/>
              <a:t>   індивідуальний і неповторний </a:t>
            </a:r>
          </a:p>
          <a:p>
            <a:pPr algn="ctr">
              <a:buFontTx/>
              <a:buNone/>
            </a:pPr>
            <a:r>
              <a:rPr lang="uk-UA" sz="3600" b="1" dirty="0" smtClean="0"/>
              <a:t>   стиль роботи.</a:t>
            </a:r>
          </a:p>
          <a:p>
            <a:pPr algn="ctr">
              <a:buFontTx/>
              <a:buNone/>
            </a:pPr>
            <a:endParaRPr lang="uk-UA" sz="3600" b="1" dirty="0" smtClean="0"/>
          </a:p>
          <a:p>
            <a:pPr algn="ctr">
              <a:buFontTx/>
              <a:buNone/>
            </a:pPr>
            <a:r>
              <a:rPr lang="uk-UA" sz="3600" b="1" dirty="0" smtClean="0"/>
              <a:t> 	Це яскраві, творчі особистості.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Дробаха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Надія Іванівна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139952" y="1916832"/>
            <a:ext cx="4392488" cy="452596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хімії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спеціаліст вищої кваліфікаційної категорії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педагогічне звання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 smtClean="0">
                <a:solidFill>
                  <a:srgbClr val="4B632B"/>
                </a:solidFill>
              </a:rPr>
              <a:t>     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“учитель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методист 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педагогічний стаж 38 років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працює над проблемою: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uk-UA" sz="2400" b="1" dirty="0" smtClean="0">
                <a:solidFill>
                  <a:srgbClr val="4B632B"/>
                </a:solidFill>
              </a:rPr>
              <a:t>  </a:t>
            </a:r>
            <a:r>
              <a:rPr kumimoji="0" lang="uk-UA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4B63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uk-UA" sz="2400" b="1" u="sng" dirty="0" smtClean="0">
                <a:solidFill>
                  <a:srgbClr val="4B632B"/>
                </a:solidFill>
              </a:rPr>
              <a:t>Інтерактивні форми роботи на уроках </a:t>
            </a:r>
            <a:r>
              <a:rPr lang="uk-UA" sz="2400" b="1" u="sng" dirty="0" err="1" smtClean="0">
                <a:solidFill>
                  <a:srgbClr val="4B632B"/>
                </a:solidFill>
              </a:rPr>
              <a:t>хімії.”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4B63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E:\Фото\2013\2013-01-14 14 января\14 января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65" y="1832134"/>
            <a:ext cx="3322320" cy="426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5842992" cy="19008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b="1" u="sng" dirty="0" smtClean="0"/>
              <a:t> </a:t>
            </a:r>
            <a:r>
              <a:rPr lang="uk-UA" sz="1800" b="1" u="sng" dirty="0" smtClean="0"/>
              <a:t>1998 – 2006 рр.</a:t>
            </a:r>
          </a:p>
          <a:p>
            <a:pPr>
              <a:buNone/>
            </a:pPr>
            <a:r>
              <a:rPr lang="uk-UA" sz="1800" b="1" dirty="0" smtClean="0"/>
              <a:t>1.Проведення  Майстер класу для молодих учителів міста.</a:t>
            </a:r>
          </a:p>
          <a:p>
            <a:pPr>
              <a:buNone/>
            </a:pPr>
            <a:r>
              <a:rPr lang="uk-UA" sz="1800" b="1" dirty="0" smtClean="0"/>
              <a:t>2.Член міської експертної групи учителів хімії.</a:t>
            </a:r>
          </a:p>
          <a:p>
            <a:pPr>
              <a:buNone/>
            </a:pPr>
            <a:r>
              <a:rPr lang="uk-UA" sz="1800" b="1" dirty="0" smtClean="0"/>
              <a:t>3.Керівник шкільної школи вищої педагогічної майстерності.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admin\Pictures\2013-03-11 грамоты\грамоты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40868"/>
            <a:ext cx="5576168" cy="418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94122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Бойко Ірина Антонівна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E:\Фото\2013\2013-01-14 14 января\И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978145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412776"/>
            <a:ext cx="4608512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учитель  хімії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спеціаліст  вищої кваліфікаційної категорії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педагогічний стаж 13 років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4B632B"/>
                </a:solidFill>
              </a:rPr>
              <a:t> працює над проблемою: </a:t>
            </a:r>
          </a:p>
          <a:p>
            <a:r>
              <a:rPr lang="uk-UA" sz="2400" b="1" u="sng" dirty="0" smtClean="0">
                <a:solidFill>
                  <a:srgbClr val="4B632B"/>
                </a:solidFill>
              </a:rPr>
              <a:t>«Експериментальна робота з хімії, як засіб формування наукового світогляду.»</a:t>
            </a:r>
          </a:p>
          <a:p>
            <a:endParaRPr lang="uk-UA" sz="3200" b="1" dirty="0" smtClean="0">
              <a:solidFill>
                <a:srgbClr val="4B632B"/>
              </a:solidFill>
            </a:endParaRPr>
          </a:p>
          <a:p>
            <a:endParaRPr lang="uk-UA" sz="3200" b="1" dirty="0" smtClean="0"/>
          </a:p>
          <a:p>
            <a:endParaRPr lang="uk-UA" sz="3200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sz="3800" b="1" u="sng" dirty="0" smtClean="0"/>
              <a:t>2009-2010</a:t>
            </a:r>
            <a:endParaRPr lang="ru-RU" sz="3800" b="1" u="sng" dirty="0" smtClean="0"/>
          </a:p>
          <a:p>
            <a:pPr>
              <a:buNone/>
            </a:pPr>
            <a:r>
              <a:rPr lang="uk-UA" b="1" dirty="0" smtClean="0"/>
              <a:t>1</a:t>
            </a:r>
            <a:r>
              <a:rPr lang="uk-UA" sz="3800" b="1" dirty="0" smtClean="0"/>
              <a:t>.  Участь у міському семінарі-практикумі </a:t>
            </a:r>
            <a:r>
              <a:rPr lang="uk-UA" sz="3800" b="1" dirty="0" err="1" smtClean="0"/>
              <a:t>МО</a:t>
            </a:r>
            <a:r>
              <a:rPr lang="uk-UA" sz="3800" b="1" dirty="0" smtClean="0"/>
              <a:t> учителів хімії «Формування творчих </a:t>
            </a:r>
            <a:r>
              <a:rPr lang="uk-UA" sz="3800" b="1" dirty="0" err="1" smtClean="0"/>
              <a:t>компетентностей</a:t>
            </a:r>
            <a:r>
              <a:rPr lang="uk-UA" sz="3800" b="1" dirty="0" smtClean="0"/>
              <a:t> учнів на уроках хімії методами інтерактивного навчання».</a:t>
            </a:r>
            <a:endParaRPr lang="ru-RU" sz="3800" b="1" dirty="0" smtClean="0"/>
          </a:p>
          <a:p>
            <a:pPr>
              <a:buNone/>
            </a:pPr>
            <a:r>
              <a:rPr lang="uk-UA" sz="3800" b="1" dirty="0" smtClean="0"/>
              <a:t>2. Інтерактивний урок на обласному телебаченні, тема «Оцтова кислота», 11 клас.</a:t>
            </a:r>
            <a:endParaRPr lang="ru-RU" sz="3800" b="1" dirty="0" smtClean="0"/>
          </a:p>
          <a:p>
            <a:pPr>
              <a:buNone/>
            </a:pPr>
            <a:r>
              <a:rPr lang="uk-UA" sz="3800" b="1" dirty="0" smtClean="0"/>
              <a:t>3. Участь у конкурсі «Учитель року - 2010», міський етап.</a:t>
            </a:r>
          </a:p>
          <a:p>
            <a:pPr>
              <a:buNone/>
            </a:pPr>
            <a:r>
              <a:rPr lang="uk-UA" sz="3800" b="1" dirty="0" smtClean="0"/>
              <a:t>    (2006 рік лауреат обласного етапу).</a:t>
            </a:r>
            <a:endParaRPr lang="ru-RU" sz="3800" b="1" dirty="0" smtClean="0"/>
          </a:p>
          <a:p>
            <a:pPr algn="ctr">
              <a:buNone/>
            </a:pPr>
            <a:endParaRPr lang="uk-UA" sz="3800" b="1" dirty="0" smtClean="0"/>
          </a:p>
          <a:p>
            <a:pPr algn="ctr">
              <a:buNone/>
            </a:pPr>
            <a:r>
              <a:rPr lang="uk-UA" sz="3800" b="1" u="sng" dirty="0" smtClean="0"/>
              <a:t>2011-2012 </a:t>
            </a:r>
            <a:endParaRPr lang="ru-RU" sz="3800" b="1" u="sng" dirty="0" smtClean="0"/>
          </a:p>
          <a:p>
            <a:pPr>
              <a:buNone/>
            </a:pPr>
            <a:r>
              <a:rPr lang="uk-UA" sz="3800" b="1" dirty="0" smtClean="0"/>
              <a:t>1. Обласний конкурс навчальних проектів за програмою </a:t>
            </a:r>
            <a:r>
              <a:rPr lang="en-US" sz="3800" b="1" dirty="0" smtClean="0"/>
              <a:t>Intel</a:t>
            </a:r>
            <a:r>
              <a:rPr lang="uk-UA" sz="3800" b="1" dirty="0" smtClean="0"/>
              <a:t> «Навчання для майбутнього» у номінації «Навчально-дослідницький проект» (основна школа),  диплом ІІІ ступеня.</a:t>
            </a:r>
            <a:endParaRPr lang="ru-RU" sz="3800" b="1" dirty="0" smtClean="0"/>
          </a:p>
          <a:p>
            <a:pPr>
              <a:buNone/>
            </a:pPr>
            <a:r>
              <a:rPr lang="uk-UA" sz="3800" b="1" dirty="0" smtClean="0"/>
              <a:t>2. Участь у регіональному проекті «Радон в Кіровограді: міфи і реальність».</a:t>
            </a:r>
            <a:endParaRPr lang="ru-RU" sz="3800" b="1" dirty="0" smtClean="0"/>
          </a:p>
          <a:p>
            <a:pPr algn="ctr">
              <a:buNone/>
            </a:pPr>
            <a:endParaRPr lang="uk-UA" sz="3800" b="1" dirty="0" smtClean="0"/>
          </a:p>
          <a:p>
            <a:pPr algn="ctr">
              <a:buNone/>
            </a:pPr>
            <a:r>
              <a:rPr lang="uk-UA" sz="3800" b="1" u="sng" dirty="0" smtClean="0"/>
              <a:t>2012-2013</a:t>
            </a:r>
            <a:endParaRPr lang="ru-RU" sz="3800" b="1" u="sng" dirty="0" smtClean="0"/>
          </a:p>
          <a:p>
            <a:pPr>
              <a:buNone/>
            </a:pPr>
            <a:r>
              <a:rPr lang="uk-UA" sz="3800" b="1" dirty="0" smtClean="0"/>
              <a:t>1. Участь у МАН, шкільне товариство «Росток», захист роботи, секція екологія учениця 11-А класу, Ткаченко Анастасія, «Проблема вмісту фосфатів у пральних порошках».</a:t>
            </a:r>
            <a:endParaRPr lang="ru-RU" sz="3800" b="1" dirty="0" smtClean="0"/>
          </a:p>
          <a:p>
            <a:pPr>
              <a:buNone/>
            </a:pPr>
            <a:r>
              <a:rPr lang="uk-UA" sz="3800" b="1" dirty="0" smtClean="0"/>
              <a:t>2. Участь у конкурсі сценаріїв батьківських зборів на тему: «Роль і місце родини у формуванні навичок безпечної поведінки дітей в Інтернеті.»</a:t>
            </a:r>
            <a:endParaRPr lang="ru-RU" sz="3800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4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4465BA-4B38-465B-B487-461542EE8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TS030005403</Template>
  <TotalTime>199</TotalTime>
  <Words>1058</Words>
  <Application>Microsoft Office PowerPoint</Application>
  <PresentationFormat>Экран (4:3)</PresentationFormat>
  <Paragraphs>148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TS030005403</vt:lpstr>
      <vt:lpstr> Шкільне   методичне    об’єднання        учителів  біології та хімії</vt:lpstr>
      <vt:lpstr>Проблема над якою працює методичне  об’єднання </vt:lpstr>
      <vt:lpstr>Основні завдання ШМО:</vt:lpstr>
      <vt:lpstr>В ШМО працює 4 педагогів:</vt:lpstr>
      <vt:lpstr>Слайд 5</vt:lpstr>
      <vt:lpstr>Дробаха Надія Іванівна</vt:lpstr>
      <vt:lpstr>Слайд 7</vt:lpstr>
      <vt:lpstr>Бойко Ірина Антонівна</vt:lpstr>
      <vt:lpstr>Слайд 9</vt:lpstr>
      <vt:lpstr>Слайд 10</vt:lpstr>
      <vt:lpstr>Марченко Алла Григорівна</vt:lpstr>
      <vt:lpstr>Слайд 12</vt:lpstr>
      <vt:lpstr>Ларіонова Тетяна Іванівна</vt:lpstr>
      <vt:lpstr>Учні – переможці міської олімпіади з біології 2011-2012 н.рік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Науково-методичне    об’єднання        вчителів  біології та хімії</dc:title>
  <dc:creator>admin</dc:creator>
  <cp:lastModifiedBy>admin</cp:lastModifiedBy>
  <cp:revision>25</cp:revision>
  <dcterms:created xsi:type="dcterms:W3CDTF">2013-03-10T15:38:39Z</dcterms:created>
  <dcterms:modified xsi:type="dcterms:W3CDTF">2013-03-11T17:48:02Z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TC030005403</vt:lpwstr>
  </property>
</Properties>
</file>