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6" r:id="rId5"/>
    <p:sldId id="263" r:id="rId6"/>
    <p:sldId id="267" r:id="rId7"/>
    <p:sldId id="268" r:id="rId8"/>
    <p:sldId id="269" r:id="rId9"/>
    <p:sldId id="270" r:id="rId10"/>
    <p:sldId id="271" r:id="rId11"/>
    <p:sldId id="257" r:id="rId12"/>
    <p:sldId id="272" r:id="rId13"/>
    <p:sldId id="276" r:id="rId14"/>
    <p:sldId id="273" r:id="rId15"/>
    <p:sldId id="274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6666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6" autoAdjust="0"/>
  </p:normalViewPr>
  <p:slideViewPr>
    <p:cSldViewPr>
      <p:cViewPr>
        <p:scale>
          <a:sx n="107" d="100"/>
          <a:sy n="107" d="100"/>
        </p:scale>
        <p:origin x="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1447800" cy="6553200"/>
          </a:xfrm>
        </p:spPr>
        <p:txBody>
          <a:bodyPr/>
          <a:lstStyle>
            <a:lvl1pPr algn="ctr">
              <a:defRPr>
                <a:solidFill>
                  <a:srgbClr val="666633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6019800"/>
            <a:ext cx="5257800" cy="3810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177E4D-293E-46E2-94D7-B1CE39CAB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F58D-BB8C-492D-B98B-0704C28D6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1771650" cy="6553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1625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1EDD5-CEB8-4EF9-8497-0B5726E13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1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36470-0E55-4591-819A-C527CDBA8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970E4-1143-41D2-8FD2-8507ACA8A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533400"/>
            <a:ext cx="2857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533400"/>
            <a:ext cx="2857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B53AA-B5EF-4A0D-9E4E-7B581A088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3BD52-A736-4D62-A9BB-12DDFBD38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B423-D4F8-42E8-8E1F-58DDED934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3D340-0D66-4A8E-B8BB-ED05CBD0A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D0EF-2BB1-4AF4-8532-3A6E5B5AF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B7D4-7C89-42A8-BEE4-47430B03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6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0" y="152400"/>
            <a:ext cx="91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533400"/>
            <a:ext cx="5867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4B2F13-1FC3-40C4-BF80-3B8B14EC43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66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6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6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33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rom.ua/Radon.html" TargetMode="External"/><Relationship Id="rId13" Type="http://schemas.openxmlformats.org/officeDocument/2006/relationships/hyperlink" Target="http://alfapol.ru/zaschita-ot-radona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ua.all.biz/buy/goods/?group=1010054" TargetMode="External"/><Relationship Id="rId12" Type="http://schemas.openxmlformats.org/officeDocument/2006/relationships/hyperlink" Target="http://www.stroyremportal.ru/teplo/2.html" TargetMode="External"/><Relationship Id="rId17" Type="http://schemas.openxmlformats.org/officeDocument/2006/relationships/hyperlink" Target="http://www.adamantltd.ru/materials/gidroiz/geomembranes/radon/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http://www.infobaza.by/article/prom/zaschita-zdani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igmapro.com.ua/product_list/group_473317" TargetMode="External"/><Relationship Id="rId11" Type="http://schemas.openxmlformats.org/officeDocument/2006/relationships/hyperlink" Target="http://doza.net.ua/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vperedi.ru/archives/9" TargetMode="External"/><Relationship Id="rId10" Type="http://schemas.openxmlformats.org/officeDocument/2006/relationships/hyperlink" Target="http://zapadpribor.com/index.php?page=product&amp;id=5906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www.postavka-kip.ru/items/005851.html" TargetMode="External"/><Relationship Id="rId14" Type="http://schemas.openxmlformats.org/officeDocument/2006/relationships/hyperlink" Target="http://www.eurocos.ru/alfapol-smesi/stati/radon/1365-zashhita-ot-radona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 rot="16200000">
            <a:off x="3020244" y="-1932012"/>
            <a:ext cx="1447800" cy="65532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Радон в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Кіровограді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міфи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реальність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2492896"/>
            <a:ext cx="5431904" cy="3672408"/>
          </a:xfrm>
        </p:spPr>
        <p:txBody>
          <a:bodyPr/>
          <a:lstStyle/>
          <a:p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Група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2. </a:t>
            </a:r>
            <a:r>
              <a:rPr lang="ru-RU" b="0" i="1" u="sng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Порівняльний</a:t>
            </a:r>
            <a:r>
              <a:rPr lang="ru-RU" b="0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аналіз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онкозахворюваності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населення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різних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районів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міста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та </a:t>
            </a:r>
            <a:r>
              <a:rPr lang="ru-RU" b="0" i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вмісту</a:t>
            </a:r>
            <a:r>
              <a:rPr lang="ru-RU" b="0" i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b="0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радону</a:t>
            </a:r>
            <a:r>
              <a:rPr lang="ru-RU" b="0" i="1" dirty="0" smtClean="0">
                <a:solidFill>
                  <a:srgbClr val="444444"/>
                </a:solidFill>
                <a:latin typeface="Arial Black" pitchFamily="34" charset="0"/>
              </a:rPr>
              <a:t>.</a:t>
            </a:r>
          </a:p>
          <a:p>
            <a:endParaRPr lang="ru-RU" b="0" i="1" dirty="0">
              <a:solidFill>
                <a:srgbClr val="444444"/>
              </a:solidFill>
              <a:effectLst/>
              <a:latin typeface="Arial Black" pitchFamily="34" charset="0"/>
            </a:endParaRPr>
          </a:p>
          <a:p>
            <a:endParaRPr lang="ru-RU" b="0" i="1" dirty="0" smtClean="0">
              <a:solidFill>
                <a:srgbClr val="444444"/>
              </a:solidFill>
              <a:latin typeface="Arial Black" pitchFamily="34" charset="0"/>
            </a:endParaRPr>
          </a:p>
          <a:p>
            <a:pPr algn="r"/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Навчально-виховне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об‘єднання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–                                                 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загальноосвітнья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школа </a:t>
            </a:r>
          </a:p>
          <a:p>
            <a:pPr algn="r"/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І-ІІІ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ступенів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№31</a:t>
            </a:r>
          </a:p>
          <a:p>
            <a:pPr algn="r"/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з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гімназійними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класами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, </a:t>
            </a:r>
          </a:p>
          <a:p>
            <a:pPr algn="r"/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центр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дитячої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та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юнацької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творчості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  </a:t>
            </a:r>
          </a:p>
          <a:p>
            <a:pPr algn="r"/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«</a:t>
            </a:r>
            <a:r>
              <a:rPr lang="ru-RU" sz="1400" b="0" i="1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Сузір‘я</a:t>
            </a:r>
            <a:r>
              <a:rPr lang="ru-RU" sz="1400" b="0" i="1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»</a:t>
            </a:r>
          </a:p>
          <a:p>
            <a:endParaRPr lang="ru-RU" sz="1400" b="0" i="1" dirty="0" smtClean="0">
              <a:solidFill>
                <a:srgbClr val="444444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188640"/>
            <a:ext cx="914400" cy="6553200"/>
          </a:xfrm>
        </p:spPr>
        <p:txBody>
          <a:bodyPr/>
          <a:lstStyle/>
          <a:p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Радон в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Кіровограді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міфи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реальність</a:t>
            </a:r>
            <a:endParaRPr lang="uk-UA" b="0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ми знали про проблему радону в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Кіровограді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початку проекту?</a:t>
            </a:r>
          </a:p>
          <a:p>
            <a:r>
              <a:rPr lang="ru-RU" sz="1400" dirty="0"/>
              <a:t>Ми знали, </a:t>
            </a:r>
            <a:r>
              <a:rPr lang="ru-RU" sz="1400" dirty="0" err="1"/>
              <a:t>що</a:t>
            </a:r>
            <a:r>
              <a:rPr lang="ru-RU" sz="1400" dirty="0"/>
              <a:t> радон </a:t>
            </a:r>
            <a:r>
              <a:rPr lang="ru-RU" sz="1400" dirty="0" err="1"/>
              <a:t>радіоактивний</a:t>
            </a:r>
            <a:r>
              <a:rPr lang="ru-RU" sz="1400" dirty="0"/>
              <a:t> </a:t>
            </a:r>
            <a:r>
              <a:rPr lang="ru-RU" sz="1400" dirty="0" err="1"/>
              <a:t>хімічний</a:t>
            </a:r>
            <a:r>
              <a:rPr lang="ru-RU" sz="1400" dirty="0"/>
              <a:t> </a:t>
            </a:r>
            <a:r>
              <a:rPr lang="ru-RU" sz="1400" dirty="0" err="1"/>
              <a:t>елемент</a:t>
            </a:r>
            <a:r>
              <a:rPr lang="ru-RU" sz="1400" dirty="0"/>
              <a:t> </a:t>
            </a:r>
            <a:r>
              <a:rPr lang="ru-RU" sz="1400" dirty="0" err="1"/>
              <a:t>періодичної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 </a:t>
            </a:r>
            <a:r>
              <a:rPr lang="ru-RU" sz="1400" dirty="0" err="1"/>
              <a:t>хімічних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. </a:t>
            </a:r>
            <a:r>
              <a:rPr lang="ru-RU" sz="1400" dirty="0" err="1"/>
              <a:t>Відноситься</a:t>
            </a:r>
            <a:r>
              <a:rPr lang="ru-RU" sz="1400" dirty="0"/>
              <a:t> до </a:t>
            </a:r>
            <a:r>
              <a:rPr lang="ru-RU" sz="1400" dirty="0" err="1"/>
              <a:t>інертних</a:t>
            </a:r>
            <a:r>
              <a:rPr lang="ru-RU" sz="1400" dirty="0"/>
              <a:t> </a:t>
            </a:r>
            <a:r>
              <a:rPr lang="ru-RU" sz="1400" dirty="0" err="1"/>
              <a:t>газів</a:t>
            </a:r>
            <a:r>
              <a:rPr lang="ru-RU" sz="1400" dirty="0"/>
              <a:t>. </a:t>
            </a:r>
            <a:r>
              <a:rPr lang="ru-RU" sz="1400" dirty="0" err="1"/>
              <a:t>Утворюється</a:t>
            </a:r>
            <a:r>
              <a:rPr lang="ru-RU" sz="1400" dirty="0"/>
              <a:t> при </a:t>
            </a:r>
            <a:r>
              <a:rPr lang="ru-RU" sz="1400" dirty="0" err="1"/>
              <a:t>радіоактивному</a:t>
            </a:r>
            <a:r>
              <a:rPr lang="ru-RU" sz="1400" dirty="0"/>
              <a:t> </a:t>
            </a:r>
            <a:r>
              <a:rPr lang="ru-RU" sz="1400" dirty="0" err="1"/>
              <a:t>розпаді</a:t>
            </a:r>
            <a:r>
              <a:rPr lang="ru-RU" sz="1400" dirty="0"/>
              <a:t> урану. </a:t>
            </a:r>
            <a:r>
              <a:rPr lang="ru-RU" sz="1400" dirty="0" err="1"/>
              <a:t>Цей</a:t>
            </a:r>
            <a:r>
              <a:rPr lang="ru-RU" sz="1400" dirty="0"/>
              <a:t> газ </a:t>
            </a:r>
            <a:r>
              <a:rPr lang="ru-RU" sz="1400" dirty="0" err="1"/>
              <a:t>здатен</a:t>
            </a:r>
            <a:r>
              <a:rPr lang="ru-RU" sz="1400" dirty="0"/>
              <a:t> </a:t>
            </a:r>
            <a:r>
              <a:rPr lang="ru-RU" sz="1400" dirty="0" err="1"/>
              <a:t>накопичуватись</a:t>
            </a:r>
            <a:r>
              <a:rPr lang="ru-RU" sz="1400" dirty="0"/>
              <a:t> у </a:t>
            </a:r>
            <a:r>
              <a:rPr lang="ru-RU" sz="1400" dirty="0" err="1"/>
              <a:t>підвалах</a:t>
            </a:r>
            <a:r>
              <a:rPr lang="ru-RU" sz="1400" dirty="0"/>
              <a:t> і перших </a:t>
            </a:r>
            <a:r>
              <a:rPr lang="ru-RU" sz="1400" dirty="0" err="1"/>
              <a:t>поверхах</a:t>
            </a:r>
            <a:r>
              <a:rPr lang="ru-RU" sz="1400" dirty="0"/>
              <a:t> </a:t>
            </a:r>
            <a:r>
              <a:rPr lang="ru-RU" sz="1400" dirty="0" err="1"/>
              <a:t>будівель</a:t>
            </a:r>
            <a:r>
              <a:rPr lang="ru-RU" sz="1400" dirty="0"/>
              <a:t>. Знали, </a:t>
            </a:r>
            <a:r>
              <a:rPr lang="ru-RU" sz="1400" dirty="0" err="1"/>
              <a:t>що</a:t>
            </a:r>
            <a:r>
              <a:rPr lang="ru-RU" sz="1400" dirty="0"/>
              <a:t> дана проблема </a:t>
            </a:r>
            <a:r>
              <a:rPr lang="ru-RU" sz="1400" dirty="0" err="1"/>
              <a:t>стосується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нашого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нового ми узнали  з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даної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проекті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ru-RU" sz="1400" dirty="0"/>
              <a:t>Ми </a:t>
            </a:r>
            <a:r>
              <a:rPr lang="ru-RU" sz="1400" dirty="0" err="1"/>
              <a:t>поглибили</a:t>
            </a:r>
            <a:r>
              <a:rPr lang="ru-RU" sz="1400" dirty="0"/>
              <a:t> </a:t>
            </a:r>
            <a:r>
              <a:rPr lang="ru-RU" sz="1400" dirty="0" err="1"/>
              <a:t>знання</a:t>
            </a:r>
            <a:r>
              <a:rPr lang="ru-RU" sz="1400" dirty="0"/>
              <a:t> з </a:t>
            </a:r>
            <a:r>
              <a:rPr lang="ru-RU" sz="1400" dirty="0" err="1"/>
              <a:t>даної</a:t>
            </a:r>
            <a:r>
              <a:rPr lang="ru-RU" sz="1400" dirty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:</a:t>
            </a:r>
          </a:p>
          <a:p>
            <a:r>
              <a:rPr lang="ru-RU" sz="1400" dirty="0"/>
              <a:t>Радон є другою за </a:t>
            </a:r>
            <a:r>
              <a:rPr lang="ru-RU" sz="1400" dirty="0" err="1"/>
              <a:t>значимістю</a:t>
            </a:r>
            <a:r>
              <a:rPr lang="ru-RU" sz="1400" dirty="0"/>
              <a:t> причиною </a:t>
            </a:r>
            <a:r>
              <a:rPr lang="ru-RU" sz="1400" dirty="0" err="1"/>
              <a:t>розвитку</a:t>
            </a:r>
            <a:r>
              <a:rPr lang="ru-RU" sz="1400" dirty="0"/>
              <a:t> раку </a:t>
            </a:r>
            <a:r>
              <a:rPr lang="ru-RU" sz="1400" dirty="0" err="1"/>
              <a:t>легенів</a:t>
            </a:r>
            <a:r>
              <a:rPr lang="ru-RU" sz="1400" dirty="0"/>
              <a:t> у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країнах</a:t>
            </a:r>
            <a:r>
              <a:rPr lang="ru-RU" sz="1400" dirty="0"/>
              <a:t>.</a:t>
            </a:r>
          </a:p>
          <a:p>
            <a:r>
              <a:rPr lang="ru-RU" sz="1400" dirty="0"/>
              <a:t>Ми </a:t>
            </a:r>
            <a:r>
              <a:rPr lang="ru-RU" sz="1400" dirty="0" err="1"/>
              <a:t>ознайомились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статистичними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 по м. </a:t>
            </a:r>
            <a:r>
              <a:rPr lang="ru-RU" sz="1400" dirty="0" err="1"/>
              <a:t>Кіровограду</a:t>
            </a:r>
            <a:r>
              <a:rPr lang="ru-RU" sz="1400" dirty="0"/>
              <a:t> та </a:t>
            </a:r>
            <a:r>
              <a:rPr lang="ru-RU" sz="1400" dirty="0" err="1"/>
              <a:t>області</a:t>
            </a:r>
            <a:r>
              <a:rPr lang="ru-RU" sz="1400" dirty="0"/>
              <a:t> по </a:t>
            </a:r>
            <a:r>
              <a:rPr lang="ru-RU" sz="1400" dirty="0" err="1"/>
              <a:t>рівню</a:t>
            </a:r>
            <a:r>
              <a:rPr lang="ru-RU" sz="1400" dirty="0"/>
              <a:t> </a:t>
            </a:r>
            <a:r>
              <a:rPr lang="ru-RU" sz="1400" dirty="0" err="1"/>
              <a:t>захворюваності</a:t>
            </a:r>
            <a:r>
              <a:rPr lang="ru-RU" sz="1400" dirty="0"/>
              <a:t> на </a:t>
            </a:r>
            <a:r>
              <a:rPr lang="ru-RU" sz="1400" dirty="0" err="1"/>
              <a:t>онкологію</a:t>
            </a:r>
            <a:r>
              <a:rPr lang="ru-RU" sz="1400" dirty="0"/>
              <a:t>.</a:t>
            </a:r>
          </a:p>
          <a:p>
            <a:r>
              <a:rPr lang="ru-RU" sz="1400" dirty="0"/>
              <a:t>Ми </a:t>
            </a:r>
            <a:r>
              <a:rPr lang="ru-RU" sz="1400" dirty="0" err="1"/>
              <a:t>ознайомились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 </a:t>
            </a:r>
            <a:r>
              <a:rPr lang="ru-RU" sz="1400" dirty="0" err="1"/>
              <a:t>вимірювання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радону у </a:t>
            </a:r>
            <a:r>
              <a:rPr lang="ru-RU" sz="1400" dirty="0" err="1"/>
              <a:t>різних</a:t>
            </a:r>
            <a:r>
              <a:rPr lang="ru-RU" sz="1400" dirty="0"/>
              <a:t> районах </a:t>
            </a:r>
            <a:r>
              <a:rPr lang="ru-RU" sz="1400" dirty="0" err="1"/>
              <a:t>міста</a:t>
            </a:r>
            <a:r>
              <a:rPr lang="ru-RU" sz="1400" dirty="0"/>
              <a:t>, і </a:t>
            </a:r>
            <a:r>
              <a:rPr lang="ru-RU" sz="1400" dirty="0" err="1"/>
              <a:t>впевнились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дійсно</a:t>
            </a:r>
            <a:r>
              <a:rPr lang="ru-RU" sz="1400" dirty="0"/>
              <a:t> проблема.</a:t>
            </a:r>
          </a:p>
          <a:p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Як ми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будемо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використовувати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ru-RU" sz="1400" dirty="0" err="1"/>
              <a:t>Обговорюватимемо</a:t>
            </a:r>
            <a:r>
              <a:rPr lang="ru-RU" sz="1400" dirty="0"/>
              <a:t> </a:t>
            </a:r>
            <a:r>
              <a:rPr lang="ru-RU" sz="1400" dirty="0" err="1"/>
              <a:t>дану</a:t>
            </a:r>
            <a:r>
              <a:rPr lang="ru-RU" sz="1400" dirty="0"/>
              <a:t> проблему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оточуючими</a:t>
            </a:r>
            <a:r>
              <a:rPr lang="ru-RU" sz="1400" dirty="0"/>
              <a:t>. </a:t>
            </a:r>
            <a:r>
              <a:rPr lang="ru-RU" sz="1400" dirty="0" err="1"/>
              <a:t>Будемо</a:t>
            </a:r>
            <a:r>
              <a:rPr lang="ru-RU" sz="1400" dirty="0"/>
              <a:t> </a:t>
            </a:r>
            <a:r>
              <a:rPr lang="ru-RU" sz="1400" dirty="0" err="1"/>
              <a:t>знайомити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небезпекою</a:t>
            </a:r>
            <a:r>
              <a:rPr lang="ru-RU" sz="1400" dirty="0"/>
              <a:t> та </a:t>
            </a:r>
            <a:r>
              <a:rPr lang="ru-RU" sz="1400" dirty="0" err="1"/>
              <a:t>запобіжними</a:t>
            </a:r>
            <a:r>
              <a:rPr lang="ru-RU" sz="1400" dirty="0"/>
              <a:t> заходами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35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igital_nebula_p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048000" cy="2286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igital_nebula_t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048000" cy="2286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gital_nebula_s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48000" cy="2286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gital_nebula_q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48000" cy="2286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78862"/>
            <a:ext cx="4128864" cy="838200"/>
          </a:xfrm>
          <a:noFill/>
          <a:ln/>
        </p:spPr>
        <p:txBody>
          <a:bodyPr vert="horz"/>
          <a:lstStyle/>
          <a:p>
            <a:r>
              <a:rPr lang="uk-UA" sz="1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можна купити такі апарати, якщо хтось буде мати бажання?</a:t>
            </a:r>
            <a:br>
              <a:rPr lang="uk-UA" sz="1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http</a:t>
            </a: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://enigmapro.com.ua/product_list/group_473317</a:t>
            </a:r>
            <a: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/>
              </a:rPr>
              <a:t>http://www.ua.all.biz/buy/goods/?group=1010054</a:t>
            </a:r>
            <a: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/>
              </a:rPr>
              <a:t>http://prom.ua/Radon.html</a:t>
            </a:r>
            <a: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/>
              </a:rPr>
              <a:t>http://www.postavka-kip.ru/items/005851.html</a:t>
            </a:r>
            <a: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/>
              </a:rPr>
              <a:t>http://zapadpribor.com/index.php?page=product&amp;id=5906</a:t>
            </a:r>
            <a: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/>
              </a:rPr>
              <a:t>http://doza.net.ua/</a:t>
            </a:r>
            <a:endParaRPr lang="uk-UA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3505186"/>
            <a:ext cx="5294040" cy="1080120"/>
          </a:xfrm>
        </p:spPr>
        <p:txBody>
          <a:bodyPr/>
          <a:lstStyle/>
          <a:p>
            <a:r>
              <a:rPr lang="uk-U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є українські або російські кампанії, які виробляють будівельні матеріали з радоновим захистом.</a:t>
            </a:r>
          </a:p>
          <a:p>
            <a:r>
              <a:rPr lang="uk-UA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/>
              </a:rPr>
              <a:t>http</a:t>
            </a:r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/>
              </a:rPr>
              <a:t>://www.stroyremportal.ru/teplo/2.html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/>
              </a:rPr>
              <a:t>http://alfapol.ru/zaschita-ot-radona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4"/>
              </a:rPr>
              <a:t>http://www.eurocos.ru/alfapol-smesi/stati/radon/1365-zashhita-ot-radona.html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5"/>
              </a:rPr>
              <a:t>http://vperedi.ru/archives/9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6"/>
              </a:rPr>
              <a:t>http://www.infobaza.by/article/prom/zaschita-zdaniy/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7"/>
              </a:rPr>
              <a:t>http://www.adamantltd.ru/materials/gidroiz/geomembranes/radon/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адон\1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840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адон\6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408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радон\Фото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260848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адон\3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3087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адон\4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094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радон\5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707072" cy="53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радон\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6967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радон\букле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861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радон\букле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069646" cy="35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1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1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375757" y="620689"/>
            <a:ext cx="2376264" cy="6120679"/>
          </a:xfrm>
        </p:spPr>
        <p:txBody>
          <a:bodyPr/>
          <a:lstStyle/>
          <a:p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вчителі кафедри хімії та біології</a:t>
            </a: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Ларіонова Т.І</a:t>
            </a: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</a:t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4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Дробаха</a:t>
            </a: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Н.І</a:t>
            </a: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Марченко </a:t>
            </a: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А.Г.</a:t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1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</a:t>
            </a:r>
            <a:r>
              <a:rPr lang="ru-RU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10-А та 10-Б </a:t>
            </a:r>
            <a:r>
              <a:rPr lang="ru-RU" sz="1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класів</a:t>
            </a:r>
            <a:r>
              <a:rPr lang="ru-RU" sz="1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uk-UA" sz="1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772400" cy="1500187"/>
          </a:xfrm>
        </p:spPr>
        <p:txBody>
          <a:bodyPr/>
          <a:lstStyle/>
          <a:p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Учасники проекту : </a:t>
            </a:r>
          </a:p>
          <a:p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Бойко Ірина Антонівна,</a:t>
            </a:r>
          </a:p>
          <a:p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учитель хімії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38" y="307759"/>
            <a:ext cx="1104122" cy="1656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9" y="2204864"/>
            <a:ext cx="3083917" cy="1733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60181"/>
            <a:ext cx="2759968" cy="2069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524328" y="307759"/>
            <a:ext cx="91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b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Радон в Кіровограді: міфи і реальність</a:t>
            </a:r>
            <a:endParaRPr lang="uk-UA" b="0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9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b="1" dirty="0"/>
              <a:t>Дослідницька група НВО № 31 відвідала управління охорони здоров’я Кіровоградської міської ради.</a:t>
            </a:r>
          </a:p>
          <a:p>
            <a:r>
              <a:rPr lang="uk-UA" sz="1600" b="1" i="1" dirty="0"/>
              <a:t>Метою цього візиту було отримання статистичних даних про </a:t>
            </a:r>
            <a:r>
              <a:rPr lang="uk-UA" sz="1600" b="1" i="1" dirty="0" err="1"/>
              <a:t>онкозахворювання</a:t>
            </a:r>
            <a:r>
              <a:rPr lang="uk-UA" sz="1600" b="1" i="1" dirty="0"/>
              <a:t> населення Кіровограда.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271498"/>
            <a:ext cx="914400" cy="6553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0" cap="all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Радон в </a:t>
            </a:r>
            <a:r>
              <a:rPr lang="ru-RU" sz="4000" b="0" cap="all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Кіровограді</a:t>
            </a:r>
            <a:r>
              <a:rPr lang="ru-RU" sz="4000" b="0" cap="all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4000" b="0" cap="all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міфи</a:t>
            </a:r>
            <a:r>
              <a:rPr lang="ru-RU" sz="4000" b="0" cap="all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sz="4000" b="0" cap="all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реальність</a:t>
            </a:r>
            <a:endParaRPr lang="uk-UA" sz="4000" b="0" cap="all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983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6048672" cy="1656183"/>
          </a:xfrm>
        </p:spPr>
        <p:txBody>
          <a:bodyPr/>
          <a:lstStyle/>
          <a:p>
            <a:r>
              <a:rPr lang="ru-RU" sz="1800" b="1" dirty="0"/>
              <a:t>Статистика, </a:t>
            </a:r>
            <a:r>
              <a:rPr lang="ru-RU" sz="1800" b="1" dirty="0" err="1"/>
              <a:t>що</a:t>
            </a:r>
            <a:r>
              <a:rPr lang="ru-RU" sz="1800" b="1" dirty="0"/>
              <a:t> ми </a:t>
            </a:r>
            <a:r>
              <a:rPr lang="ru-RU" sz="1800" b="1" dirty="0" err="1"/>
              <a:t>отримали</a:t>
            </a:r>
            <a:r>
              <a:rPr lang="ru-RU" sz="1800" b="1" dirty="0"/>
              <a:t> мала три </a:t>
            </a:r>
            <a:r>
              <a:rPr lang="ru-RU" sz="1800" b="1" dirty="0" err="1"/>
              <a:t>показника</a:t>
            </a:r>
            <a:r>
              <a:rPr lang="ru-RU" sz="1800" b="1" dirty="0"/>
              <a:t>: </a:t>
            </a:r>
            <a:r>
              <a:rPr lang="ru-RU" sz="1800" b="1" dirty="0" err="1"/>
              <a:t>поширеність</a:t>
            </a:r>
            <a:r>
              <a:rPr lang="ru-RU" sz="1800" b="1" dirty="0"/>
              <a:t> </a:t>
            </a:r>
            <a:r>
              <a:rPr lang="ru-RU" sz="1800" b="1" dirty="0" err="1"/>
              <a:t>злоякісних</a:t>
            </a:r>
            <a:r>
              <a:rPr lang="ru-RU" sz="1800" b="1" dirty="0"/>
              <a:t> </a:t>
            </a:r>
            <a:r>
              <a:rPr lang="ru-RU" sz="1800" b="1" dirty="0" err="1"/>
              <a:t>новоутворень</a:t>
            </a:r>
            <a:r>
              <a:rPr lang="ru-RU" sz="1800" b="1" dirty="0"/>
              <a:t>, </a:t>
            </a:r>
            <a:r>
              <a:rPr lang="ru-RU" sz="1800" b="1" dirty="0" err="1"/>
              <a:t>захворюваність</a:t>
            </a:r>
            <a:r>
              <a:rPr lang="ru-RU" sz="1800" b="1" dirty="0"/>
              <a:t> на </a:t>
            </a:r>
            <a:r>
              <a:rPr lang="ru-RU" sz="1800" b="1" dirty="0" err="1"/>
              <a:t>злоякісні</a:t>
            </a:r>
            <a:r>
              <a:rPr lang="ru-RU" sz="1800" b="1" dirty="0"/>
              <a:t> </a:t>
            </a:r>
            <a:r>
              <a:rPr lang="ru-RU" sz="1800" b="1" dirty="0" err="1"/>
              <a:t>новоутворення</a:t>
            </a:r>
            <a:r>
              <a:rPr lang="ru-RU" sz="1800" b="1" dirty="0"/>
              <a:t>, </a:t>
            </a:r>
            <a:r>
              <a:rPr lang="ru-RU" sz="1800" b="1" dirty="0" err="1"/>
              <a:t>смертність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</a:t>
            </a:r>
            <a:r>
              <a:rPr lang="ru-RU" sz="1800" b="1" dirty="0" err="1"/>
              <a:t>злоякісних</a:t>
            </a:r>
            <a:r>
              <a:rPr lang="ru-RU" sz="1800" b="1" dirty="0"/>
              <a:t> </a:t>
            </a:r>
            <a:r>
              <a:rPr lang="ru-RU" sz="1800" b="1" dirty="0" err="1"/>
              <a:t>новоутворень</a:t>
            </a:r>
            <a:r>
              <a:rPr lang="ru-RU" sz="1800" b="1" dirty="0"/>
              <a:t> (</a:t>
            </a:r>
            <a:r>
              <a:rPr lang="ru-RU" sz="1800" b="1" dirty="0" err="1"/>
              <a:t>дані</a:t>
            </a:r>
            <a:r>
              <a:rPr lang="ru-RU" sz="1800" b="1" dirty="0"/>
              <a:t> за </a:t>
            </a:r>
            <a:r>
              <a:rPr lang="ru-RU" sz="1800" b="1" dirty="0" err="1"/>
              <a:t>останні</a:t>
            </a:r>
            <a:r>
              <a:rPr lang="ru-RU" sz="1800" b="1" dirty="0"/>
              <a:t> три роки).</a:t>
            </a:r>
            <a:endParaRPr lang="uk-UA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24328" y="265580"/>
            <a:ext cx="91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Радон в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Кіровограді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міфи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реальність</a:t>
            </a:r>
            <a:endParaRPr lang="uk-UA" b="0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9399"/>
            <a:ext cx="2840863" cy="4008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34" y="4149080"/>
            <a:ext cx="9067800" cy="990600"/>
          </a:xfrm>
          <a:noFill/>
          <a:ln/>
        </p:spPr>
        <p:txBody>
          <a:bodyPr vert="horz"/>
          <a:lstStyle/>
          <a:p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Поширеність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злоякісних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новоутворень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Кіровограді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невпинно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зростає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, як ми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бачимо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діаграми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353621" cy="3475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4114800"/>
            <a:ext cx="9067800" cy="990600"/>
          </a:xfrm>
          <a:noFill/>
          <a:ln/>
        </p:spPr>
        <p:txBody>
          <a:bodyPr vert="horz"/>
          <a:lstStyle/>
          <a:p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Захворюваність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злоякісні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новоутворення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 мала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тенденцію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зниження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2010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році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але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значно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зросла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2011році.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715858" cy="3544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4114800"/>
            <a:ext cx="9067800" cy="990600"/>
          </a:xfrm>
          <a:noFill/>
          <a:ln/>
        </p:spPr>
        <p:txBody>
          <a:bodyPr vert="horz"/>
          <a:lstStyle/>
          <a:p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Смертність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злоякісних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новоутворень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останні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три роки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має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тенденцію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зниження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31" y="404664"/>
            <a:ext cx="5191869" cy="3738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4114800"/>
            <a:ext cx="9067800" cy="990600"/>
          </a:xfrm>
          <a:noFill/>
          <a:ln/>
        </p:spPr>
        <p:txBody>
          <a:bodyPr vert="horz"/>
          <a:lstStyle/>
          <a:p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Порівняно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областю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місто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Кіровоград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має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2011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вищі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показники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всіма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трьома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параметрами.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5987"/>
            <a:ext cx="5338738" cy="3765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608263" y="-1520031"/>
            <a:ext cx="1695226" cy="5832648"/>
          </a:xfrm>
        </p:spPr>
        <p:txBody>
          <a:bodyPr/>
          <a:lstStyle/>
          <a:p>
            <a:pPr algn="ctr"/>
            <a:r>
              <a:rPr lang="uk-UA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Порівняння рівня </a:t>
            </a:r>
            <a:r>
              <a:rPr lang="uk-UA" sz="20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онкозахворюваності</a:t>
            </a:r>
            <a:r>
              <a:rPr lang="uk-UA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населення та даних дослідження </a:t>
            </a:r>
            <a:r>
              <a:rPr lang="uk-UA" sz="20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І-ї</a:t>
            </a:r>
            <a:r>
              <a:rPr lang="uk-UA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групи щодо вмісту радону та радіації в різних районах міста.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6624736" cy="3300387"/>
          </a:xfrm>
        </p:spPr>
        <p:txBody>
          <a:bodyPr/>
          <a:lstStyle/>
          <a:p>
            <a:r>
              <a:rPr lang="ru-RU" sz="1800" b="1" dirty="0" err="1" smtClean="0"/>
              <a:t>Аналізуючи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дані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одержала 1 </a:t>
            </a:r>
            <a:r>
              <a:rPr lang="ru-RU" sz="1800" b="1" dirty="0" err="1" smtClean="0"/>
              <a:t>група</a:t>
            </a:r>
            <a:r>
              <a:rPr lang="ru-RU" sz="1800" b="1" dirty="0" smtClean="0"/>
              <a:t> ( </a:t>
            </a:r>
            <a:r>
              <a:rPr lang="ru-RU" sz="1800" b="1" dirty="0" err="1" smtClean="0"/>
              <a:t>дослідження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вмісту</a:t>
            </a:r>
            <a:r>
              <a:rPr lang="ru-RU" sz="1800" b="1" dirty="0" smtClean="0"/>
              <a:t> радону в школах №16, 6, 11, 7,2, 4, </a:t>
            </a:r>
            <a:r>
              <a:rPr lang="ru-RU" sz="1800" b="1" dirty="0" err="1" smtClean="0"/>
              <a:t>кібернетико-технічний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коледж</a:t>
            </a:r>
            <a:r>
              <a:rPr lang="ru-RU" sz="1800" b="1" dirty="0" smtClean="0"/>
              <a:t>) ми </a:t>
            </a:r>
            <a:r>
              <a:rPr lang="ru-RU" sz="1800" b="1" dirty="0" err="1" smtClean="0"/>
              <a:t>побачили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середні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значення</a:t>
            </a:r>
            <a:r>
              <a:rPr lang="ru-RU" sz="1800" b="1" dirty="0" smtClean="0"/>
              <a:t> у межах </a:t>
            </a:r>
            <a:r>
              <a:rPr lang="ru-RU" sz="1800" b="1" dirty="0" err="1" smtClean="0"/>
              <a:t>норми</a:t>
            </a:r>
            <a:r>
              <a:rPr lang="ru-RU" sz="1800" b="1" dirty="0" smtClean="0"/>
              <a:t>, але </a:t>
            </a:r>
            <a:r>
              <a:rPr lang="ru-RU" sz="1800" b="1" dirty="0" err="1" smtClean="0"/>
              <a:t>максимальні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значення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окремих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приміщень</a:t>
            </a:r>
            <a:r>
              <a:rPr lang="ru-RU" sz="1800" b="1" dirty="0" smtClean="0"/>
              <a:t>  у </a:t>
            </a:r>
            <a:r>
              <a:rPr lang="ru-RU" sz="1800" b="1" dirty="0" err="1" smtClean="0"/>
              <a:t>навчальних</a:t>
            </a:r>
            <a:r>
              <a:rPr lang="ru-RU" sz="1800" b="1" dirty="0" smtClean="0"/>
              <a:t> закладах </a:t>
            </a:r>
            <a:r>
              <a:rPr lang="ru-RU" sz="1800" b="1" dirty="0" err="1" smtClean="0"/>
              <a:t>вище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норми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окрім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школи</a:t>
            </a:r>
            <a:r>
              <a:rPr lang="ru-RU" sz="1800" b="1" dirty="0" smtClean="0"/>
              <a:t> № 4). </a:t>
            </a:r>
            <a:r>
              <a:rPr lang="ru-RU" sz="1800" b="1" dirty="0" err="1" smtClean="0"/>
              <a:t>Максимальні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значення</a:t>
            </a:r>
            <a:r>
              <a:rPr lang="ru-RU" sz="1800" b="1" dirty="0" smtClean="0"/>
              <a:t>  </a:t>
            </a:r>
            <a:r>
              <a:rPr lang="ru-RU" sz="1800" b="1" dirty="0" err="1" smtClean="0"/>
              <a:t>вмісту</a:t>
            </a:r>
            <a:r>
              <a:rPr lang="ru-RU" sz="1800" b="1" dirty="0" smtClean="0"/>
              <a:t> радону у </a:t>
            </a:r>
            <a:r>
              <a:rPr lang="ru-RU" sz="1800" b="1" dirty="0" err="1" smtClean="0"/>
              <a:t>школі</a:t>
            </a:r>
            <a:r>
              <a:rPr lang="ru-RU" sz="1800" b="1" dirty="0" smtClean="0"/>
              <a:t> №6 </a:t>
            </a:r>
            <a:r>
              <a:rPr lang="ru-RU" sz="1800" b="1" dirty="0" err="1" smtClean="0"/>
              <a:t>перевищують</a:t>
            </a:r>
            <a:r>
              <a:rPr lang="ru-RU" sz="1800" b="1" dirty="0" smtClean="0"/>
              <a:t> норму </a:t>
            </a:r>
            <a:r>
              <a:rPr lang="ru-RU" sz="1800" b="1" dirty="0" err="1" smtClean="0"/>
              <a:t>майже</a:t>
            </a:r>
            <a:r>
              <a:rPr lang="ru-RU" sz="1800" b="1" dirty="0" smtClean="0"/>
              <a:t> в 2 рази, у  </a:t>
            </a:r>
            <a:r>
              <a:rPr lang="ru-RU" sz="1800" b="1" dirty="0" err="1" smtClean="0"/>
              <a:t>кібернетико-технічному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коледжі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приблизно</a:t>
            </a:r>
            <a:r>
              <a:rPr lang="ru-RU" sz="1800" b="1" dirty="0" smtClean="0"/>
              <a:t> в 3 рази, школа №7 в 2-4 рази, а в школах №2,6 </a:t>
            </a:r>
            <a:r>
              <a:rPr lang="ru-RU" sz="1800" b="1" dirty="0" err="1" smtClean="0"/>
              <a:t>трохи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вище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норми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Тому, </a:t>
            </a:r>
            <a:r>
              <a:rPr lang="ru-RU" sz="1800" b="1" dirty="0" err="1" smtClean="0"/>
              <a:t>підвищений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вміст</a:t>
            </a:r>
            <a:r>
              <a:rPr lang="ru-RU" sz="1800" b="1" dirty="0" smtClean="0"/>
              <a:t> радону  є </a:t>
            </a:r>
            <a:r>
              <a:rPr lang="ru-RU" sz="1800" b="1" dirty="0" err="1" smtClean="0"/>
              <a:t>однією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причин </a:t>
            </a:r>
            <a:r>
              <a:rPr lang="ru-RU" sz="1800" b="1" dirty="0" err="1" smtClean="0"/>
              <a:t>онкозахворюваності</a:t>
            </a:r>
            <a:r>
              <a:rPr lang="ru-RU" sz="1800" b="1" dirty="0" smtClean="0"/>
              <a:t>  в </a:t>
            </a:r>
            <a:r>
              <a:rPr lang="ru-RU" sz="1800" b="1" dirty="0" err="1" smtClean="0"/>
              <a:t>Кіровограді</a:t>
            </a:r>
            <a:r>
              <a:rPr lang="ru-RU" sz="1800" b="1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24328" y="265580"/>
            <a:ext cx="91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Радон в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Кіровограді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міфи</a:t>
            </a:r>
            <a:r>
              <a:rPr lang="ru-RU" b="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0" dirty="0" err="1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реальність</a:t>
            </a:r>
            <a:endParaRPr lang="uk-UA" b="0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6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_nebula">
  <a:themeElements>
    <a:clrScheme name="digital_nebu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gital_neb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_nebu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nebu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nebu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nebu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nebu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nebu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nebu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digital_nebula</Template>
  <TotalTime>92</TotalTime>
  <Words>397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digital_nebula</vt:lpstr>
      <vt:lpstr>Радон в Кіровограді: міфи і реальність</vt:lpstr>
      <vt:lpstr>вчителі кафедри хімії та біології:  Ларіонова Т.І.,  Дробаха Н.І. , Марченко А.Г.      учні 10-А та 10-Б класів  </vt:lpstr>
      <vt:lpstr>Радон в Кіровограді: міфи і реальність</vt:lpstr>
      <vt:lpstr>Презентация PowerPoint</vt:lpstr>
      <vt:lpstr>Поширеність злоякісних новоутворень у Кіровограді невпинно зростає , як ми бачимо із діаграми.</vt:lpstr>
      <vt:lpstr>Захворюваність на злоякісні новоутворення  мала тенденцію до зниження у 2010 році, але значно зросла у 2011році.</vt:lpstr>
      <vt:lpstr>Смертність від злоякісних новоутворень за останні три роки має тенденцію до зниження.</vt:lpstr>
      <vt:lpstr>Порівняно із областю місто Кіровоград має за 2011 рік вищі показники за всіма трьома параметрами.</vt:lpstr>
      <vt:lpstr>Порівняння рівня онкозахворюваності населення та даних дослідження І-ї групи щодо вмісту радону та радіації в різних районах міста.</vt:lpstr>
      <vt:lpstr>Радон в Кіровограді: міфи і реальність</vt:lpstr>
      <vt:lpstr>Де можна купити такі апарати, якщо хтось буде мати бажання? http://enigmapro.com.ua/product_list/group_473317 http://www.ua.all.biz/buy/goods/?group=1010054 http://prom.ua/Radon.html http://www.postavka-kip.ru/items/005851.html http://zapadpribor.com/index.php?page=product&amp;id=5906 http://doza.net.ua/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Радон в Кіровограді: міфи і реальність</dc:title>
  <dc:creator>IRA</dc:creator>
  <cp:lastModifiedBy>IRA</cp:lastModifiedBy>
  <cp:revision>26</cp:revision>
  <dcterms:created xsi:type="dcterms:W3CDTF">2012-05-08T18:44:53Z</dcterms:created>
  <dcterms:modified xsi:type="dcterms:W3CDTF">2013-03-03T20:53:40Z</dcterms:modified>
</cp:coreProperties>
</file>